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5"/>
  </p:notesMasterIdLst>
  <p:sldIdLst>
    <p:sldId id="256" r:id="rId2"/>
    <p:sldId id="257" r:id="rId3"/>
    <p:sldId id="258" r:id="rId4"/>
    <p:sldId id="259" r:id="rId5"/>
    <p:sldId id="260" r:id="rId6"/>
    <p:sldId id="261" r:id="rId7"/>
    <p:sldId id="262" r:id="rId8"/>
    <p:sldId id="263" r:id="rId9"/>
    <p:sldId id="271" r:id="rId10"/>
    <p:sldId id="264" r:id="rId11"/>
    <p:sldId id="273" r:id="rId12"/>
    <p:sldId id="266" r:id="rId13"/>
    <p:sldId id="306" r:id="rId14"/>
    <p:sldId id="268" r:id="rId15"/>
    <p:sldId id="269" r:id="rId16"/>
    <p:sldId id="309" r:id="rId17"/>
    <p:sldId id="265" r:id="rId18"/>
    <p:sldId id="310" r:id="rId19"/>
    <p:sldId id="267" r:id="rId20"/>
    <p:sldId id="311" r:id="rId21"/>
    <p:sldId id="312" r:id="rId22"/>
    <p:sldId id="313" r:id="rId23"/>
    <p:sldId id="314" r:id="rId24"/>
    <p:sldId id="272" r:id="rId25"/>
    <p:sldId id="315" r:id="rId26"/>
    <p:sldId id="274" r:id="rId27"/>
    <p:sldId id="275" r:id="rId28"/>
    <p:sldId id="316" r:id="rId29"/>
    <p:sldId id="317" r:id="rId30"/>
    <p:sldId id="318" r:id="rId31"/>
    <p:sldId id="319" r:id="rId32"/>
    <p:sldId id="320" r:id="rId33"/>
    <p:sldId id="321" r:id="rId34"/>
    <p:sldId id="322" r:id="rId35"/>
    <p:sldId id="323" r:id="rId36"/>
    <p:sldId id="324" r:id="rId37"/>
    <p:sldId id="325" r:id="rId38"/>
    <p:sldId id="326" r:id="rId39"/>
    <p:sldId id="327" r:id="rId40"/>
    <p:sldId id="328" r:id="rId41"/>
    <p:sldId id="270" r:id="rId42"/>
    <p:sldId id="307" r:id="rId43"/>
    <p:sldId id="308"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55578"/>
  </p:normalViewPr>
  <p:slideViewPr>
    <p:cSldViewPr snapToGrid="0" snapToObjects="1">
      <p:cViewPr varScale="1">
        <p:scale>
          <a:sx n="68" d="100"/>
          <a:sy n="68" d="100"/>
        </p:scale>
        <p:origin x="181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87F80B-97BE-C44B-80B4-DB4A703D50C1}" type="datetimeFigureOut">
              <a:rPr lang="en-US" smtClean="0"/>
              <a:t>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02C8CF-6775-804E-AB87-4163DDD91004}" type="slidenum">
              <a:rPr lang="en-US" smtClean="0"/>
              <a:t>‹#›</a:t>
            </a:fld>
            <a:endParaRPr lang="en-US"/>
          </a:p>
        </p:txBody>
      </p:sp>
    </p:spTree>
    <p:extLst>
      <p:ext uri="{BB962C8B-B14F-4D97-AF65-F5344CB8AC3E}">
        <p14:creationId xmlns:p14="http://schemas.microsoft.com/office/powerpoint/2010/main" val="3094849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02C8CF-6775-804E-AB87-4163DDD91004}" type="slidenum">
              <a:rPr lang="en-US" smtClean="0"/>
              <a:t>10</a:t>
            </a:fld>
            <a:endParaRPr lang="en-US"/>
          </a:p>
        </p:txBody>
      </p:sp>
    </p:spTree>
    <p:extLst>
      <p:ext uri="{BB962C8B-B14F-4D97-AF65-F5344CB8AC3E}">
        <p14:creationId xmlns:p14="http://schemas.microsoft.com/office/powerpoint/2010/main" val="990077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e7997fa597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e7997fa597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e7997fa597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e7997fa59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7997fa597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7997fa597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e7997fa597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e7997fa597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e7997fa597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e7997fa59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e7997fa597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e7997fa59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e7997fa597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e7997fa59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7997fa597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7997fa59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e7997fa597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e7997fa597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e7997fa597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e7997fa597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e78df3676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e78df3676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e7997fa597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e7997fa597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e7997fa597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e7997fa597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e7997fa597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e7997fa597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e7997fa597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e7997fa597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e7997fa597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e7997fa59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e7997fa597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e7997fa597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e9c0790d2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e9c0790d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Can you tell me the story of Cinderella?</a:t>
            </a:r>
            <a:endParaRPr b="1"/>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e7997fa597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e7997fa59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e7997fa597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e7997fa5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e7997fa597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e7997fa59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7997fa597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7997fa59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e7997fa597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e7997fa59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e7997fa597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e7997fa59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e7997fa597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e7997fa59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1768380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386283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3930938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30701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4149564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89247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001737-ACF0-954C-A390-FD49883F545C}"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875906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001737-ACF0-954C-A390-FD49883F545C}" type="datetimeFigureOut">
              <a:rPr lang="en-US" smtClean="0"/>
              <a:t>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898893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001737-ACF0-954C-A390-FD49883F545C}" type="datetimeFigureOut">
              <a:rPr lang="en-US" smtClean="0"/>
              <a:t>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3140989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001737-ACF0-954C-A390-FD49883F545C}" type="datetimeFigureOut">
              <a:rPr lang="en-US" smtClean="0"/>
              <a:t>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714508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001737-ACF0-954C-A390-FD49883F545C}"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923350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001737-ACF0-954C-A390-FD49883F545C}"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4209940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001737-ACF0-954C-A390-FD49883F545C}" type="datetimeFigureOut">
              <a:rPr lang="en-US" smtClean="0"/>
              <a:t>2/1/22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534B22-1B2C-8546-A9D5-86BF85A60C3E}" type="slidenum">
              <a:rPr lang="en-US" smtClean="0"/>
              <a:t>‹#›</a:t>
            </a:fld>
            <a:endParaRPr lang="en-US"/>
          </a:p>
        </p:txBody>
      </p:sp>
    </p:spTree>
    <p:extLst>
      <p:ext uri="{BB962C8B-B14F-4D97-AF65-F5344CB8AC3E}">
        <p14:creationId xmlns:p14="http://schemas.microsoft.com/office/powerpoint/2010/main" val="4056642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0408C4-A44D-A041-93DD-54D67F60A385}"/>
              </a:ext>
            </a:extLst>
          </p:cNvPr>
          <p:cNvSpPr txBox="1"/>
          <p:nvPr/>
        </p:nvSpPr>
        <p:spPr>
          <a:xfrm>
            <a:off x="2879651" y="1661264"/>
            <a:ext cx="6432697" cy="2554545"/>
          </a:xfrm>
          <a:prstGeom prst="rect">
            <a:avLst/>
          </a:prstGeom>
          <a:noFill/>
        </p:spPr>
        <p:txBody>
          <a:bodyPr wrap="square">
            <a:spAutoFit/>
          </a:bodyPr>
          <a:lstStyle/>
          <a:p>
            <a:pPr marL="0" marR="0" algn="ctr">
              <a:spcBef>
                <a:spcPts val="0"/>
              </a:spcBef>
              <a:spcAft>
                <a:spcPts val="0"/>
              </a:spcAft>
            </a:pPr>
            <a:r>
              <a:rPr lang="en-US" sz="4000" b="1" dirty="0" err="1">
                <a:effectLst/>
                <a:latin typeface="Arial" panose="020B0604020202020204" pitchFamily="34" charset="0"/>
                <a:ea typeface="Times New Roman" panose="02020603050405020304" pitchFamily="18" charset="0"/>
                <a:cs typeface="Times New Roman" panose="02020603050405020304" pitchFamily="18" charset="0"/>
              </a:rPr>
              <a:t>AphasiaBank</a:t>
            </a:r>
            <a:r>
              <a:rPr lang="en-US" sz="4000" b="1" dirty="0">
                <a:effectLst/>
                <a:latin typeface="Arial" panose="020B0604020202020204" pitchFamily="34" charset="0"/>
                <a:ea typeface="Times New Roman" panose="02020603050405020304" pitchFamily="18" charset="0"/>
                <a:cs typeface="Times New Roman" panose="02020603050405020304" pitchFamily="18" charset="0"/>
              </a:rPr>
              <a:t> DISCOURSE TASKS</a:t>
            </a:r>
          </a:p>
          <a:p>
            <a:pPr marL="0" marR="0" algn="ctr">
              <a:spcBef>
                <a:spcPts val="0"/>
              </a:spcBef>
              <a:spcAft>
                <a:spcPts val="0"/>
              </a:spcAft>
            </a:pPr>
            <a:endParaRPr lang="en-US" sz="4000" b="1" dirty="0">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4000" b="1" dirty="0">
                <a:latin typeface="Arial" panose="020B0604020202020204" pitchFamily="34" charset="0"/>
                <a:ea typeface="Times New Roman" panose="02020603050405020304" pitchFamily="18" charset="0"/>
                <a:cs typeface="Times New Roman" panose="02020603050405020304" pitchFamily="18" charset="0"/>
              </a:rPr>
              <a:t>Participants with Aphasia</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89407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2A4325-3EF5-AA4F-AFCD-F3BBE88C0CA9}"/>
              </a:ext>
            </a:extLst>
          </p:cNvPr>
          <p:cNvSpPr txBox="1"/>
          <p:nvPr/>
        </p:nvSpPr>
        <p:spPr>
          <a:xfrm>
            <a:off x="588335" y="505122"/>
            <a:ext cx="11015330" cy="6186309"/>
          </a:xfrm>
          <a:prstGeom prst="rect">
            <a:avLst/>
          </a:prstGeom>
          <a:noFill/>
        </p:spPr>
        <p:txBody>
          <a:bodyPr wrap="square">
            <a:spAutoFit/>
          </a:bodyPr>
          <a:lstStyle/>
          <a:p>
            <a:r>
              <a:rPr lang="en-US" sz="2200" dirty="0">
                <a:latin typeface="Arial" panose="020B0604020202020204" pitchFamily="34" charset="0"/>
                <a:ea typeface="Times New Roman" panose="02020603050405020304" pitchFamily="18" charset="0"/>
                <a:cs typeface="Times New Roman" panose="02020603050405020304" pitchFamily="18" charset="0"/>
              </a:rPr>
              <a:t>A. Present picture #1 (Broken Window)</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“Take a little time to look at the pictures.  They tell a story.  Take a look at all of them, and then I’ll ask you to tell me the story with a beginning, a middle, and an end.  You can look at the pictures as you tell the story.”</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in 10 seconds, give second prompt:  </a:t>
            </a:r>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indent="457200">
              <a:spcBef>
                <a:spcPts val="0"/>
              </a:spcBef>
              <a:spcAft>
                <a:spcPts val="0"/>
              </a:spcAft>
            </a:pPr>
            <a:endParaRPr lang="en-US" sz="11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“Take a look at the first picture </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(point to or indicate panel #1)</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and tell me what you think is happening.”  </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needed, direct attention to each panel sequentially, giving the prompt: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“And what happens here?” </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or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“And what happens in the second picture?”</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and so on.</a:t>
            </a:r>
            <a:endParaRPr lang="en-US" sz="2200" b="1" dirty="0">
              <a:latin typeface="Times New Roman" panose="02020603050405020304" pitchFamily="18" charset="0"/>
              <a:ea typeface="Times New Roman" panose="02020603050405020304" pitchFamily="18" charset="0"/>
              <a:cs typeface="Times New Roman" panose="02020603050405020304" pitchFamily="18" charset="0"/>
            </a:endParaRPr>
          </a:p>
          <a:p>
            <a:pPr marL="457200" marR="0">
              <a:spcBef>
                <a:spcPts val="0"/>
              </a:spcBef>
              <a:spcAft>
                <a:spcPts val="0"/>
              </a:spcAft>
            </a:pPr>
            <a:endParaRPr lang="en-US" sz="11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For each panel, if no response, provide the prompt:  </a:t>
            </a:r>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endParaRPr lang="en-US" sz="11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“Can you tell me anything about this picture?”</a:t>
            </a:r>
            <a:endParaRPr lang="en-US" sz="2200" b="1" dirty="0">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endPar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at all, prompt:</a:t>
            </a:r>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endParaRPr lang="en-US" sz="11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“Is the boy kicking the ball through the window?” </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12216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7C7EE4A-37AA-7644-B673-A824BEC3343C}"/>
              </a:ext>
            </a:extLst>
          </p:cNvPr>
          <p:cNvPicPr>
            <a:picLocks noChangeAspect="1"/>
          </p:cNvPicPr>
          <p:nvPr/>
        </p:nvPicPr>
        <p:blipFill>
          <a:blip r:embed="rId2"/>
          <a:stretch>
            <a:fillRect/>
          </a:stretch>
        </p:blipFill>
        <p:spPr>
          <a:xfrm>
            <a:off x="1485900" y="393700"/>
            <a:ext cx="9220200" cy="6070600"/>
          </a:xfrm>
          <a:prstGeom prst="rect">
            <a:avLst/>
          </a:prstGeom>
        </p:spPr>
      </p:pic>
    </p:spTree>
    <p:extLst>
      <p:ext uri="{BB962C8B-B14F-4D97-AF65-F5344CB8AC3E}">
        <p14:creationId xmlns:p14="http://schemas.microsoft.com/office/powerpoint/2010/main" val="1656869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F485D4-375A-C942-9F81-CE914E86DF13}"/>
              </a:ext>
            </a:extLst>
          </p:cNvPr>
          <p:cNvSpPr txBox="1"/>
          <p:nvPr/>
        </p:nvSpPr>
        <p:spPr>
          <a:xfrm>
            <a:off x="652129" y="251207"/>
            <a:ext cx="11227981" cy="6524863"/>
          </a:xfrm>
          <a:prstGeom prst="rect">
            <a:avLst/>
          </a:prstGeom>
          <a:noFill/>
        </p:spPr>
        <p:txBody>
          <a:bodyPr wrap="square">
            <a:spAutoFit/>
          </a:bodyPr>
          <a:lstStyle/>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r>
              <a:rPr lang="en-US" sz="2200" dirty="0">
                <a:latin typeface="Arial" panose="020B0604020202020204" pitchFamily="34" charset="0"/>
                <a:ea typeface="Times New Roman" panose="02020603050405020304" pitchFamily="18" charset="0"/>
                <a:cs typeface="Times New Roman" panose="02020603050405020304" pitchFamily="18" charset="0"/>
              </a:rPr>
              <a:t>B. Present Picture #2 (Refused Umbrella)</a:t>
            </a:r>
            <a:endParaRPr lang="en-US" sz="2200" dirty="0">
              <a:latin typeface="Times New Roman" panose="02020603050405020304" pitchFamily="18" charset="0"/>
              <a:ea typeface="Times New Roman" panose="02020603050405020304" pitchFamily="18" charset="0"/>
            </a:endParaRPr>
          </a:p>
          <a:p>
            <a:r>
              <a:rPr lang="en-US" sz="2200" dirty="0">
                <a:latin typeface="Arial" panose="020B0604020202020204" pitchFamily="34" charset="0"/>
                <a:ea typeface="Times New Roman" panose="02020603050405020304" pitchFamily="18" charset="0"/>
                <a:cs typeface="Times New Roman" panose="02020603050405020304" pitchFamily="18" charset="0"/>
              </a:rPr>
              <a:t> </a:t>
            </a:r>
            <a:endParaRPr lang="en-US" sz="22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“Here are some more pictures that tell a story.  Take a look at all of them, and then I’ll ask you to tell me the story with a beginning, a middle, and an end.  Again, you can look at the pictures as you tell the story.”</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in 10 seconds, give second prompt: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200" b="1">
                <a:latin typeface="Arial" panose="020B0604020202020204" pitchFamily="34" charset="0"/>
                <a:ea typeface="Times New Roman" panose="02020603050405020304" pitchFamily="18" charset="0"/>
                <a:cs typeface="Times New Roman" panose="02020603050405020304" pitchFamily="18" charset="0"/>
              </a:rPr>
              <a:t>“Take a look at the first picture </a:t>
            </a:r>
            <a:r>
              <a:rPr lang="en-US" sz="2200">
                <a:latin typeface="Arial" panose="020B0604020202020204" pitchFamily="34" charset="0"/>
                <a:ea typeface="Times New Roman" panose="02020603050405020304" pitchFamily="18" charset="0"/>
                <a:cs typeface="Times New Roman" panose="02020603050405020304" pitchFamily="18" charset="0"/>
              </a:rPr>
              <a:t>(point to or indicate panel #1)</a:t>
            </a:r>
            <a:r>
              <a:rPr lang="en-US" sz="2200" b="1">
                <a:latin typeface="Arial" panose="020B0604020202020204" pitchFamily="34" charset="0"/>
                <a:ea typeface="Times New Roman" panose="02020603050405020304" pitchFamily="18" charset="0"/>
                <a:cs typeface="Times New Roman" panose="02020603050405020304" pitchFamily="18" charset="0"/>
              </a:rPr>
              <a:t> and tell me what you think is happening.”  </a:t>
            </a:r>
            <a:r>
              <a:rPr lang="en-US" sz="2200">
                <a:latin typeface="Arial" panose="020B0604020202020204" pitchFamily="34" charset="0"/>
                <a:ea typeface="Times New Roman" panose="02020603050405020304" pitchFamily="18" charset="0"/>
                <a:cs typeface="Times New Roman" panose="02020603050405020304" pitchFamily="18" charset="0"/>
              </a:rPr>
              <a:t>If needed, direct attention to each panel sequentially, giving the prompt: </a:t>
            </a:r>
            <a:r>
              <a:rPr lang="en-US" sz="2200" b="1">
                <a:latin typeface="Arial" panose="020B0604020202020204" pitchFamily="34" charset="0"/>
                <a:ea typeface="Times New Roman" panose="02020603050405020304" pitchFamily="18" charset="0"/>
                <a:cs typeface="Times New Roman" panose="02020603050405020304" pitchFamily="18" charset="0"/>
              </a:rPr>
              <a:t>“And what happens here?” </a:t>
            </a:r>
            <a:r>
              <a:rPr lang="en-US" sz="2200">
                <a:latin typeface="Arial" panose="020B0604020202020204" pitchFamily="34" charset="0"/>
                <a:ea typeface="Times New Roman" panose="02020603050405020304" pitchFamily="18" charset="0"/>
                <a:cs typeface="Times New Roman" panose="02020603050405020304" pitchFamily="18" charset="0"/>
              </a:rPr>
              <a:t>or </a:t>
            </a:r>
            <a:r>
              <a:rPr lang="en-US" sz="2200" b="1">
                <a:latin typeface="Arial" panose="020B0604020202020204" pitchFamily="34" charset="0"/>
                <a:ea typeface="Times New Roman" panose="02020603050405020304" pitchFamily="18" charset="0"/>
                <a:cs typeface="Times New Roman" panose="02020603050405020304" pitchFamily="18" charset="0"/>
              </a:rPr>
              <a:t>“And what happens in the second picture?”</a:t>
            </a:r>
            <a:r>
              <a:rPr lang="en-US" sz="2200">
                <a:latin typeface="Arial" panose="020B0604020202020204" pitchFamily="34" charset="0"/>
                <a:ea typeface="Times New Roman" panose="02020603050405020304" pitchFamily="18" charset="0"/>
                <a:cs typeface="Times New Roman" panose="02020603050405020304" pitchFamily="18" charset="0"/>
              </a:rPr>
              <a:t> and so on.</a:t>
            </a:r>
            <a:endParaRPr lang="en-US" sz="2200" b="1">
              <a:latin typeface="Times New Roman" panose="02020603050405020304" pitchFamily="18" charset="0"/>
              <a:ea typeface="Times New Roman" panose="02020603050405020304" pitchFamily="18" charset="0"/>
              <a:cs typeface="Times New Roman" panose="02020603050405020304" pitchFamily="18" charset="0"/>
            </a:endParaRPr>
          </a:p>
          <a:p>
            <a:pPr marL="457200" marR="0">
              <a:spcBef>
                <a:spcPts val="0"/>
              </a:spcBef>
              <a:spcAft>
                <a:spcPts val="0"/>
              </a:spcAft>
            </a:pPr>
            <a:endParaRPr lang="en-US" sz="11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For each panel, if no response, provide the prompt:  </a:t>
            </a:r>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endParaRPr lang="en-US" sz="11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“Can you tell me anything about this picture?”</a:t>
            </a:r>
            <a:endParaRPr lang="en-US" sz="2200" b="1" dirty="0">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endParaRPr lang="en-US" sz="11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at all, prompt:</a:t>
            </a:r>
            <a:endParaRPr lang="en-US" sz="2200" dirty="0">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endParaRPr lang="en-US" sz="11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“Did the boy refuse the umbrella?” </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614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546920F-2CA1-D248-9EAF-A41FE3A3FC3C}"/>
              </a:ext>
            </a:extLst>
          </p:cNvPr>
          <p:cNvPicPr>
            <a:picLocks noChangeAspect="1"/>
          </p:cNvPicPr>
          <p:nvPr/>
        </p:nvPicPr>
        <p:blipFill>
          <a:blip r:embed="rId2"/>
          <a:stretch>
            <a:fillRect/>
          </a:stretch>
        </p:blipFill>
        <p:spPr>
          <a:xfrm>
            <a:off x="1680575" y="0"/>
            <a:ext cx="8830849" cy="6858000"/>
          </a:xfrm>
          <a:prstGeom prst="rect">
            <a:avLst/>
          </a:prstGeom>
        </p:spPr>
      </p:pic>
    </p:spTree>
    <p:extLst>
      <p:ext uri="{BB962C8B-B14F-4D97-AF65-F5344CB8AC3E}">
        <p14:creationId xmlns:p14="http://schemas.microsoft.com/office/powerpoint/2010/main" val="118863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9638B3-E683-C44A-844E-B204759D995A}"/>
              </a:ext>
            </a:extLst>
          </p:cNvPr>
          <p:cNvSpPr txBox="1"/>
          <p:nvPr/>
        </p:nvSpPr>
        <p:spPr>
          <a:xfrm>
            <a:off x="694660" y="366623"/>
            <a:ext cx="10802679" cy="6124754"/>
          </a:xfrm>
          <a:prstGeom prst="rect">
            <a:avLst/>
          </a:prstGeom>
          <a:noFill/>
        </p:spPr>
        <p:txBody>
          <a:bodyPr wrap="square">
            <a:spAutoFit/>
          </a:bodyPr>
          <a:lstStyle/>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C. Present Picture #3 (Cat Rescue)</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“Here is another picture.  Look at everything that’s happening and then tell me a story about what you see.  Tell me the story with a beginning, a middle, and an end.”</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in 10 seconds, give second prompt: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“Take a look </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(point to picture)</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and tell me any part of the story.”</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fewer than 2 utterances, give third prompt:  </a:t>
            </a:r>
            <a:endParaRPr lang="en-US" sz="2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“Anything else you can tell me about the story?”</a:t>
            </a:r>
            <a:endParaRPr lang="en-US" sz="2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at all, prompt:</a:t>
            </a:r>
            <a:endParaRPr lang="en-US" sz="2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“Is the cat stuck in the tree?” </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18050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74D22E-127B-9F4F-81AC-89B7E3BB7CCF}"/>
              </a:ext>
            </a:extLst>
          </p:cNvPr>
          <p:cNvSpPr txBox="1"/>
          <p:nvPr/>
        </p:nvSpPr>
        <p:spPr>
          <a:xfrm>
            <a:off x="896679" y="874454"/>
            <a:ext cx="10398642" cy="5601533"/>
          </a:xfrm>
          <a:prstGeom prst="rect">
            <a:avLst/>
          </a:prstGeom>
          <a:noFill/>
        </p:spPr>
        <p:txBody>
          <a:bodyPr wrap="square">
            <a:spAutoFit/>
          </a:bodyPr>
          <a:lstStyle/>
          <a:p>
            <a:pPr marL="457200" marR="0" indent="-457200">
              <a:spcBef>
                <a:spcPts val="0"/>
              </a:spcBef>
              <a:spcAft>
                <a:spcPts val="0"/>
              </a:spcAft>
            </a:pPr>
            <a:r>
              <a:rPr lang="en-US" sz="2200" b="1" u="sng" dirty="0">
                <a:effectLst/>
                <a:latin typeface="Arial" panose="020B0604020202020204" pitchFamily="34" charset="0"/>
                <a:ea typeface="Times New Roman" panose="02020603050405020304" pitchFamily="18" charset="0"/>
                <a:cs typeface="Times New Roman" panose="02020603050405020304" pitchFamily="18" charset="0"/>
              </a:rPr>
              <a:t>SECTION </a:t>
            </a:r>
            <a:r>
              <a:rPr lang="en-US" sz="2200" b="1" u="sng" dirty="0" err="1">
                <a:effectLst/>
                <a:latin typeface="Arial" panose="020B0604020202020204" pitchFamily="34" charset="0"/>
                <a:ea typeface="Times New Roman" panose="02020603050405020304" pitchFamily="18" charset="0"/>
                <a:cs typeface="Times New Roman" panose="02020603050405020304" pitchFamily="18" charset="0"/>
              </a:rPr>
              <a:t>lII</a:t>
            </a:r>
            <a:r>
              <a:rPr lang="en-US" sz="2200" b="1" u="sng" dirty="0">
                <a:effectLst/>
                <a:latin typeface="Arial" panose="020B0604020202020204" pitchFamily="34" charset="0"/>
                <a:ea typeface="Times New Roman" panose="02020603050405020304" pitchFamily="18" charset="0"/>
                <a:cs typeface="Times New Roman" panose="02020603050405020304" pitchFamily="18" charset="0"/>
              </a:rPr>
              <a:t>:  STORY NARRATIVE</a:t>
            </a:r>
            <a:endParaRPr lang="en-US" sz="2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CINDERELLA</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“I’m going to ask you to tell a story.  Have you ever heard the story of Cinderella?  </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(Make note of answer for demographic data. If answer is no, ask participant to tell a fairy tale s/he knows.)</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r>
              <a:rPr lang="en-US" sz="2400" b="1" dirty="0">
                <a:latin typeface="Arial" panose="020B0604020202020204" pitchFamily="34" charset="0"/>
                <a:ea typeface="Times New Roman" panose="02020603050405020304" pitchFamily="18" charset="0"/>
                <a:cs typeface="Times New Roman" panose="02020603050405020304" pitchFamily="18" charset="0"/>
              </a:rPr>
              <a:t>Do you remember much about it?  Take a look through the pictures from the story book. They might remind you of how it goes. Then, after you finish looking at the pictures, you can tell me the story in your own words.” </a:t>
            </a:r>
            <a:endParaRPr lang="en-US" sz="2400" dirty="0">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400">
                <a:latin typeface="Arial" panose="020B0604020202020204" pitchFamily="34" charset="0"/>
                <a:ea typeface="Times New Roman" panose="02020603050405020304" pitchFamily="18" charset="0"/>
                <a:cs typeface="Times New Roman" panose="02020603050405020304" pitchFamily="18" charset="0"/>
              </a:rPr>
              <a:t> </a:t>
            </a:r>
            <a:r>
              <a:rPr lang="en-US" sz="220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Present the book or pictures from the book and then be sure to remove it. Discourage narration while looking through the book.</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64215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1"/>
          <p:cNvPicPr preferRelativeResize="0"/>
          <p:nvPr/>
        </p:nvPicPr>
        <p:blipFill>
          <a:blip r:embed="rId3">
            <a:alphaModFix/>
          </a:blip>
          <a:stretch>
            <a:fillRect/>
          </a:stretch>
        </p:blipFill>
        <p:spPr>
          <a:xfrm>
            <a:off x="2794501" y="203201"/>
            <a:ext cx="6395220" cy="64516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2"/>
          <p:cNvPicPr preferRelativeResize="0"/>
          <p:nvPr/>
        </p:nvPicPr>
        <p:blipFill>
          <a:blip r:embed="rId3">
            <a:alphaModFix/>
          </a:blip>
          <a:stretch>
            <a:fillRect/>
          </a:stretch>
        </p:blipFill>
        <p:spPr>
          <a:xfrm>
            <a:off x="1800434" y="203201"/>
            <a:ext cx="8421149" cy="64516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3"/>
          <p:cNvPicPr preferRelativeResize="0"/>
          <p:nvPr/>
        </p:nvPicPr>
        <p:blipFill>
          <a:blip r:embed="rId3">
            <a:alphaModFix/>
          </a:blip>
          <a:stretch>
            <a:fillRect/>
          </a:stretch>
        </p:blipFill>
        <p:spPr>
          <a:xfrm>
            <a:off x="1744567" y="203201"/>
            <a:ext cx="8194159" cy="645160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4"/>
          <p:cNvPicPr preferRelativeResize="0"/>
          <p:nvPr/>
        </p:nvPicPr>
        <p:blipFill>
          <a:blip r:embed="rId3">
            <a:alphaModFix/>
          </a:blip>
          <a:stretch>
            <a:fillRect/>
          </a:stretch>
        </p:blipFill>
        <p:spPr>
          <a:xfrm>
            <a:off x="1766901" y="203201"/>
            <a:ext cx="8004572" cy="64516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176B01-395E-F447-9CBF-D7AD35B5264B}"/>
              </a:ext>
            </a:extLst>
          </p:cNvPr>
          <p:cNvSpPr txBox="1"/>
          <p:nvPr/>
        </p:nvSpPr>
        <p:spPr>
          <a:xfrm>
            <a:off x="808074" y="531628"/>
            <a:ext cx="10398642" cy="5509200"/>
          </a:xfrm>
          <a:prstGeom prst="rect">
            <a:avLst/>
          </a:prstGeom>
          <a:noFill/>
        </p:spPr>
        <p:txBody>
          <a:bodyPr wrap="square" rtlCol="0">
            <a:spAutoFit/>
          </a:bodyPr>
          <a:lstStyle/>
          <a:p>
            <a:r>
              <a:rPr lang="en-US" sz="2200" dirty="0"/>
              <a:t>These instructions explain how to administer the discourse tasks of the </a:t>
            </a:r>
            <a:r>
              <a:rPr lang="en-US" sz="2200" dirty="0" err="1"/>
              <a:t>AphasiaBank</a:t>
            </a:r>
            <a:r>
              <a:rPr lang="en-US" sz="2200" dirty="0"/>
              <a:t> protocol and include the </a:t>
            </a:r>
            <a:r>
              <a:rPr lang="en-US" sz="2200" b="1" dirty="0"/>
              <a:t>detailed script </a:t>
            </a:r>
            <a:r>
              <a:rPr lang="en-US" sz="2200" dirty="0"/>
              <a:t>for examiners to follow. </a:t>
            </a:r>
          </a:p>
          <a:p>
            <a:endParaRPr lang="en-US" sz="2200" b="1" dirty="0"/>
          </a:p>
          <a:p>
            <a:r>
              <a:rPr lang="en-US" sz="2200" b="1" dirty="0"/>
              <a:t>Allow ample time </a:t>
            </a:r>
            <a:r>
              <a:rPr lang="en-US" sz="2200" dirty="0"/>
              <a:t>for as full a response as each participant can provide using this protocol script.  </a:t>
            </a:r>
          </a:p>
          <a:p>
            <a:endParaRPr lang="en-US" sz="2200" dirty="0"/>
          </a:p>
          <a:p>
            <a:r>
              <a:rPr lang="en-US" sz="2200" dirty="0"/>
              <a:t>To facilitate transcription, the examiner's speech, including verbal encouragers, should be kept to a minimum. </a:t>
            </a:r>
            <a:r>
              <a:rPr lang="en-US" sz="2200" b="1" dirty="0"/>
              <a:t>Use nonverbal encouragers </a:t>
            </a:r>
            <a:r>
              <a:rPr lang="en-US" sz="2200" dirty="0"/>
              <a:t>(e.g., head nods, facial expressions, eye contact) instead of verbal encouragers (e.g., “I see”, “</a:t>
            </a:r>
            <a:r>
              <a:rPr lang="en-US" sz="2200" dirty="0" err="1"/>
              <a:t>mhm</a:t>
            </a:r>
            <a:r>
              <a:rPr lang="en-US" sz="2200" dirty="0"/>
              <a:t>”, “yeah”) whenever possible. </a:t>
            </a:r>
          </a:p>
          <a:p>
            <a:endParaRPr lang="en-US" sz="2200" dirty="0"/>
          </a:p>
          <a:p>
            <a:r>
              <a:rPr lang="en-US" sz="2200" dirty="0"/>
              <a:t>For those unable to respond to any of the prompts for the </a:t>
            </a:r>
            <a:r>
              <a:rPr lang="en-US" sz="2200" i="1" dirty="0"/>
              <a:t>Stroke Story,</a:t>
            </a:r>
            <a:r>
              <a:rPr lang="en-US" sz="2200" dirty="0"/>
              <a:t> skip the </a:t>
            </a:r>
            <a:r>
              <a:rPr lang="en-US" sz="2200" i="1" dirty="0"/>
              <a:t>Important Event</a:t>
            </a:r>
            <a:r>
              <a:rPr lang="en-US" sz="2200" dirty="0"/>
              <a:t> task and proceed to the Picture Description #1 (</a:t>
            </a:r>
            <a:r>
              <a:rPr lang="en-US" sz="2200" i="1" dirty="0"/>
              <a:t>Broken Window</a:t>
            </a:r>
            <a:r>
              <a:rPr lang="en-US" sz="2200" dirty="0"/>
              <a:t>). If the participant responds to the </a:t>
            </a:r>
            <a:r>
              <a:rPr lang="en-US" sz="2200" i="1" dirty="0"/>
              <a:t>Broken Window</a:t>
            </a:r>
            <a:r>
              <a:rPr lang="en-US" sz="2200" dirty="0"/>
              <a:t> picture description prompt, continue with the protocol, changing the order if that helps, and returning to the initial questions if appropriate. If the participant does not respond to the </a:t>
            </a:r>
            <a:r>
              <a:rPr lang="en-US" sz="2200" i="1" dirty="0"/>
              <a:t>Broken Window</a:t>
            </a:r>
            <a:r>
              <a:rPr lang="en-US" sz="2200" dirty="0"/>
              <a:t> picture, and you believe these tasks are too difficult, you can discontinue as you see fit. </a:t>
            </a:r>
          </a:p>
        </p:txBody>
      </p:sp>
    </p:spTree>
    <p:extLst>
      <p:ext uri="{BB962C8B-B14F-4D97-AF65-F5344CB8AC3E}">
        <p14:creationId xmlns:p14="http://schemas.microsoft.com/office/powerpoint/2010/main" val="838158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5"/>
          <p:cNvPicPr preferRelativeResize="0"/>
          <p:nvPr/>
        </p:nvPicPr>
        <p:blipFill>
          <a:blip r:embed="rId3">
            <a:alphaModFix/>
          </a:blip>
          <a:stretch>
            <a:fillRect/>
          </a:stretch>
        </p:blipFill>
        <p:spPr>
          <a:xfrm>
            <a:off x="1869085" y="203200"/>
            <a:ext cx="8453820" cy="6451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6"/>
          <p:cNvPicPr preferRelativeResize="0"/>
          <p:nvPr/>
        </p:nvPicPr>
        <p:blipFill>
          <a:blip r:embed="rId3">
            <a:alphaModFix/>
          </a:blip>
          <a:stretch>
            <a:fillRect/>
          </a:stretch>
        </p:blipFill>
        <p:spPr>
          <a:xfrm>
            <a:off x="1748901" y="203200"/>
            <a:ext cx="8694193" cy="6451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7"/>
          <p:cNvPicPr preferRelativeResize="0"/>
          <p:nvPr/>
        </p:nvPicPr>
        <p:blipFill>
          <a:blip r:embed="rId3">
            <a:alphaModFix/>
          </a:blip>
          <a:stretch>
            <a:fillRect/>
          </a:stretch>
        </p:blipFill>
        <p:spPr>
          <a:xfrm>
            <a:off x="1667752" y="203200"/>
            <a:ext cx="8856497" cy="6451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8"/>
          <p:cNvPicPr preferRelativeResize="0"/>
          <p:nvPr/>
        </p:nvPicPr>
        <p:blipFill>
          <a:blip r:embed="rId3">
            <a:alphaModFix/>
          </a:blip>
          <a:stretch>
            <a:fillRect/>
          </a:stretch>
        </p:blipFill>
        <p:spPr>
          <a:xfrm>
            <a:off x="1897000" y="203201"/>
            <a:ext cx="8398013" cy="64515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9"/>
          <p:cNvPicPr preferRelativeResize="0"/>
          <p:nvPr/>
        </p:nvPicPr>
        <p:blipFill>
          <a:blip r:embed="rId3">
            <a:alphaModFix/>
          </a:blip>
          <a:stretch>
            <a:fillRect/>
          </a:stretch>
        </p:blipFill>
        <p:spPr>
          <a:xfrm>
            <a:off x="2113167" y="147367"/>
            <a:ext cx="8273971" cy="645160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30"/>
          <p:cNvPicPr preferRelativeResize="0"/>
          <p:nvPr/>
        </p:nvPicPr>
        <p:blipFill>
          <a:blip r:embed="rId3">
            <a:alphaModFix/>
          </a:blip>
          <a:stretch>
            <a:fillRect/>
          </a:stretch>
        </p:blipFill>
        <p:spPr>
          <a:xfrm>
            <a:off x="2009285" y="203201"/>
            <a:ext cx="8173444" cy="64516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31"/>
          <p:cNvPicPr preferRelativeResize="0"/>
          <p:nvPr/>
        </p:nvPicPr>
        <p:blipFill>
          <a:blip r:embed="rId3">
            <a:alphaModFix/>
          </a:blip>
          <a:stretch>
            <a:fillRect/>
          </a:stretch>
        </p:blipFill>
        <p:spPr>
          <a:xfrm>
            <a:off x="1701184" y="203200"/>
            <a:ext cx="8789619" cy="645160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32"/>
          <p:cNvPicPr preferRelativeResize="0"/>
          <p:nvPr/>
        </p:nvPicPr>
        <p:blipFill>
          <a:blip r:embed="rId3">
            <a:alphaModFix/>
          </a:blip>
          <a:stretch>
            <a:fillRect/>
          </a:stretch>
        </p:blipFill>
        <p:spPr>
          <a:xfrm>
            <a:off x="1842085" y="203200"/>
            <a:ext cx="8507847" cy="645160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33"/>
          <p:cNvPicPr preferRelativeResize="0"/>
          <p:nvPr/>
        </p:nvPicPr>
        <p:blipFill>
          <a:blip r:embed="rId3">
            <a:alphaModFix/>
          </a:blip>
          <a:stretch>
            <a:fillRect/>
          </a:stretch>
        </p:blipFill>
        <p:spPr>
          <a:xfrm>
            <a:off x="1661234" y="136200"/>
            <a:ext cx="8869537" cy="6451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34"/>
          <p:cNvPicPr preferRelativeResize="0"/>
          <p:nvPr/>
        </p:nvPicPr>
        <p:blipFill>
          <a:blip r:embed="rId3">
            <a:alphaModFix/>
          </a:blip>
          <a:stretch>
            <a:fillRect/>
          </a:stretch>
        </p:blipFill>
        <p:spPr>
          <a:xfrm>
            <a:off x="1900817" y="203201"/>
            <a:ext cx="8390371" cy="645160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9BEC01-66B7-7C42-A098-6155DF2BBCC2}"/>
              </a:ext>
            </a:extLst>
          </p:cNvPr>
          <p:cNvSpPr txBox="1"/>
          <p:nvPr/>
        </p:nvSpPr>
        <p:spPr>
          <a:xfrm>
            <a:off x="1127051" y="756660"/>
            <a:ext cx="9952075" cy="5509200"/>
          </a:xfrm>
          <a:prstGeom prst="rect">
            <a:avLst/>
          </a:prstGeom>
          <a:noFill/>
        </p:spPr>
        <p:txBody>
          <a:bodyPr wrap="square">
            <a:spAutoFit/>
          </a:bodyPr>
          <a:lstStyle/>
          <a:p>
            <a:pPr marL="0" marR="0">
              <a:spcBef>
                <a:spcPts val="0"/>
              </a:spcBef>
              <a:spcAft>
                <a:spcPts val="0"/>
              </a:spcAft>
            </a:pPr>
            <a:r>
              <a:rPr lang="en-US" sz="2200" b="1" u="sng" dirty="0">
                <a:effectLst/>
                <a:latin typeface="Arial" panose="020B0604020202020204" pitchFamily="34" charset="0"/>
                <a:ea typeface="Times New Roman" panose="02020603050405020304" pitchFamily="18" charset="0"/>
                <a:cs typeface="Times New Roman" panose="02020603050405020304" pitchFamily="18" charset="0"/>
              </a:rPr>
              <a:t>SECTION I:  FREE SPEECH SAMPLES</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Start with a preliminary unrecorded conversation for social exchanges, signing consent forms, explaining about recording the session, answering any questions, and so forth.</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BEGIN RECORDING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your institution requires it, record the following preamble about informed consent, then lead in to the first recorded protocol item (</a:t>
            </a: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Stroke Story</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not, go straight to the </a:t>
            </a: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Stroke Story.</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r>
              <a:rPr lang="en-US" sz="2200" dirty="0">
                <a:effectLst/>
                <a:latin typeface="Arial" panose="020B0604020202020204" pitchFamily="34" charset="0"/>
                <a:ea typeface="Times New Roman" panose="02020603050405020304" pitchFamily="18" charset="0"/>
                <a:cs typeface="Times New Roman" panose="02020603050405020304" pitchFamily="18" charset="0"/>
              </a:rPr>
              <a:t>Investigator: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"This participant has signed an informed consent form.  These data can be used for ______________ (specify: research, teaching, or any purpose).  These data are not to be used for ____________ (specify any restrictions)."</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81986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35"/>
          <p:cNvPicPr preferRelativeResize="0"/>
          <p:nvPr/>
        </p:nvPicPr>
        <p:blipFill>
          <a:blip r:embed="rId3">
            <a:alphaModFix/>
          </a:blip>
          <a:stretch>
            <a:fillRect/>
          </a:stretch>
        </p:blipFill>
        <p:spPr>
          <a:xfrm>
            <a:off x="2898351" y="203201"/>
            <a:ext cx="6395288" cy="64515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6"/>
          <p:cNvPicPr preferRelativeResize="0"/>
          <p:nvPr/>
        </p:nvPicPr>
        <p:blipFill>
          <a:blip r:embed="rId3">
            <a:alphaModFix/>
          </a:blip>
          <a:stretch>
            <a:fillRect/>
          </a:stretch>
        </p:blipFill>
        <p:spPr>
          <a:xfrm>
            <a:off x="2043884" y="203200"/>
            <a:ext cx="8104227" cy="6451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37"/>
          <p:cNvPicPr preferRelativeResize="0"/>
          <p:nvPr/>
        </p:nvPicPr>
        <p:blipFill>
          <a:blip r:embed="rId3">
            <a:alphaModFix/>
          </a:blip>
          <a:stretch>
            <a:fillRect/>
          </a:stretch>
        </p:blipFill>
        <p:spPr>
          <a:xfrm>
            <a:off x="1881734" y="203201"/>
            <a:ext cx="8428532" cy="64516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8"/>
          <p:cNvPicPr preferRelativeResize="0"/>
          <p:nvPr/>
        </p:nvPicPr>
        <p:blipFill>
          <a:blip r:embed="rId3">
            <a:alphaModFix/>
          </a:blip>
          <a:stretch>
            <a:fillRect/>
          </a:stretch>
        </p:blipFill>
        <p:spPr>
          <a:xfrm>
            <a:off x="2180200" y="203200"/>
            <a:ext cx="7961547" cy="645159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9"/>
          <p:cNvPicPr preferRelativeResize="0"/>
          <p:nvPr/>
        </p:nvPicPr>
        <p:blipFill>
          <a:blip r:embed="rId3">
            <a:alphaModFix/>
          </a:blip>
          <a:stretch>
            <a:fillRect/>
          </a:stretch>
        </p:blipFill>
        <p:spPr>
          <a:xfrm>
            <a:off x="1906718" y="203201"/>
            <a:ext cx="8378564" cy="64516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40"/>
          <p:cNvPicPr preferRelativeResize="0"/>
          <p:nvPr/>
        </p:nvPicPr>
        <p:blipFill>
          <a:blip r:embed="rId3">
            <a:alphaModFix/>
          </a:blip>
          <a:stretch>
            <a:fillRect/>
          </a:stretch>
        </p:blipFill>
        <p:spPr>
          <a:xfrm>
            <a:off x="1935985" y="203200"/>
            <a:ext cx="8320036" cy="6451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41"/>
          <p:cNvPicPr preferRelativeResize="0"/>
          <p:nvPr/>
        </p:nvPicPr>
        <p:blipFill>
          <a:blip r:embed="rId3">
            <a:alphaModFix/>
          </a:blip>
          <a:stretch>
            <a:fillRect/>
          </a:stretch>
        </p:blipFill>
        <p:spPr>
          <a:xfrm>
            <a:off x="1521234" y="203200"/>
            <a:ext cx="9149545" cy="645160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42"/>
          <p:cNvPicPr preferRelativeResize="0"/>
          <p:nvPr/>
        </p:nvPicPr>
        <p:blipFill>
          <a:blip r:embed="rId3">
            <a:alphaModFix/>
          </a:blip>
          <a:stretch>
            <a:fillRect/>
          </a:stretch>
        </p:blipFill>
        <p:spPr>
          <a:xfrm>
            <a:off x="2023801" y="203201"/>
            <a:ext cx="8272433" cy="64515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43"/>
          <p:cNvPicPr preferRelativeResize="0"/>
          <p:nvPr/>
        </p:nvPicPr>
        <p:blipFill>
          <a:blip r:embed="rId3">
            <a:alphaModFix/>
          </a:blip>
          <a:stretch>
            <a:fillRect/>
          </a:stretch>
        </p:blipFill>
        <p:spPr>
          <a:xfrm>
            <a:off x="1765317" y="147334"/>
            <a:ext cx="8661355" cy="64515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44"/>
          <p:cNvPicPr preferRelativeResize="0"/>
          <p:nvPr/>
        </p:nvPicPr>
        <p:blipFill>
          <a:blip r:embed="rId3">
            <a:alphaModFix/>
          </a:blip>
          <a:stretch>
            <a:fillRect/>
          </a:stretch>
        </p:blipFill>
        <p:spPr>
          <a:xfrm>
            <a:off x="1951633" y="158500"/>
            <a:ext cx="8288739" cy="6451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5B1829-75E5-244F-9B88-5C0F140B7669}"/>
              </a:ext>
            </a:extLst>
          </p:cNvPr>
          <p:cNvSpPr txBox="1"/>
          <p:nvPr/>
        </p:nvSpPr>
        <p:spPr>
          <a:xfrm>
            <a:off x="1396409" y="1012954"/>
            <a:ext cx="9399181" cy="4832092"/>
          </a:xfrm>
          <a:prstGeom prst="rect">
            <a:avLst/>
          </a:prstGeom>
          <a:noFill/>
        </p:spPr>
        <p:txBody>
          <a:bodyPr wrap="square">
            <a:spAutoFit/>
          </a:bodyPr>
          <a:lstStyle/>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A. STROKE STORY and COPING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274320" marR="0" indent="-27432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1. “I’m going to be asking you to do some talking.  How do you think your speech is these days?”</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in approximately 10 seconds, prompt: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“How's your talking?”</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Listen, encourage full response.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prompt:</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“Are you having trouble with your talking?”</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3188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45"/>
          <p:cNvPicPr preferRelativeResize="0"/>
          <p:nvPr/>
        </p:nvPicPr>
        <p:blipFill>
          <a:blip r:embed="rId3">
            <a:alphaModFix/>
          </a:blip>
          <a:stretch>
            <a:fillRect/>
          </a:stretch>
        </p:blipFill>
        <p:spPr>
          <a:xfrm>
            <a:off x="2794501" y="203201"/>
            <a:ext cx="6395220" cy="64516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48FF77-B17C-7849-89A4-2D0DDD5F10FC}"/>
              </a:ext>
            </a:extLst>
          </p:cNvPr>
          <p:cNvSpPr txBox="1"/>
          <p:nvPr/>
        </p:nvSpPr>
        <p:spPr>
          <a:xfrm>
            <a:off x="893134" y="705177"/>
            <a:ext cx="10717619" cy="5447645"/>
          </a:xfrm>
          <a:prstGeom prst="rect">
            <a:avLst/>
          </a:prstGeom>
          <a:noFill/>
        </p:spPr>
        <p:txBody>
          <a:bodyPr wrap="square">
            <a:spAutoFit/>
          </a:bodyPr>
          <a:lstStyle/>
          <a:p>
            <a:r>
              <a:rPr lang="en-US" sz="2200" dirty="0">
                <a:effectLst/>
                <a:latin typeface="Arial" panose="020B0604020202020204" pitchFamily="34" charset="0"/>
                <a:ea typeface="Times New Roman" panose="02020603050405020304" pitchFamily="18" charset="0"/>
                <a:cs typeface="Times New Roman" panose="02020603050405020304" pitchFamily="18" charset="0"/>
              </a:rPr>
              <a:t>After participant looks through all the pictures and the pictures are removed, prompt: </a:t>
            </a:r>
          </a:p>
          <a:p>
            <a:endParaRPr lang="en-US" sz="2200" dirty="0">
              <a:latin typeface="Arial" panose="020B0604020202020204" pitchFamily="34" charset="0"/>
              <a:cs typeface="Times New Roman" panose="02020603050405020304" pitchFamily="18" charset="0"/>
            </a:endParaRPr>
          </a:p>
          <a:p>
            <a:r>
              <a:rPr lang="en-US" sz="2200" b="1" dirty="0"/>
              <a:t>“Now tell me as much of the story of Cinderella as you can.  You can use any details you know about the story, as well as the pictures you just looked at.”</a:t>
            </a:r>
            <a:endParaRPr lang="en-US" sz="2200" dirty="0"/>
          </a:p>
          <a:p>
            <a:r>
              <a:rPr lang="en-US" sz="2200" dirty="0"/>
              <a:t> </a:t>
            </a:r>
          </a:p>
          <a:p>
            <a:r>
              <a:rPr lang="en-US" sz="2200" dirty="0"/>
              <a:t>If participant gives a response of fewer than three utterances, or seems to falter, allow 10 seconds, then prompt: </a:t>
            </a:r>
          </a:p>
          <a:p>
            <a:r>
              <a:rPr lang="en-US" sz="2200" dirty="0"/>
              <a:t> </a:t>
            </a:r>
          </a:p>
          <a:p>
            <a:r>
              <a:rPr lang="en-US" sz="2200" dirty="0"/>
              <a:t>“</a:t>
            </a:r>
            <a:r>
              <a:rPr lang="en-US" sz="2200" b="1" dirty="0"/>
              <a:t>What happened next?” </a:t>
            </a:r>
            <a:r>
              <a:rPr lang="en-US" sz="2200" dirty="0"/>
              <a:t>or</a:t>
            </a:r>
            <a:r>
              <a:rPr lang="en-US" sz="2200" b="1" dirty="0"/>
              <a:t> “Go on.”</a:t>
            </a:r>
            <a:endParaRPr lang="en-US" sz="2200" dirty="0"/>
          </a:p>
          <a:p>
            <a:r>
              <a:rPr lang="en-US" sz="2200" b="1" dirty="0"/>
              <a:t> </a:t>
            </a:r>
            <a:endParaRPr lang="en-US" sz="2200" dirty="0"/>
          </a:p>
          <a:p>
            <a:r>
              <a:rPr lang="en-US" sz="2200" dirty="0"/>
              <a:t>Continue until participant concludes story or has clearly finished.</a:t>
            </a:r>
          </a:p>
          <a:p>
            <a:r>
              <a:rPr lang="en-US" sz="2200" dirty="0"/>
              <a:t> </a:t>
            </a:r>
          </a:p>
          <a:p>
            <a:r>
              <a:rPr lang="en-US" sz="2200" dirty="0"/>
              <a:t>	If no response, prompt:</a:t>
            </a:r>
          </a:p>
          <a:p>
            <a:r>
              <a:rPr lang="en-US" sz="2200" dirty="0"/>
              <a:t> </a:t>
            </a:r>
          </a:p>
          <a:p>
            <a:r>
              <a:rPr lang="en-US" sz="2200" b="1" dirty="0"/>
              <a:t>“Did Cinderella go to the ball and meet the prince?” </a:t>
            </a:r>
            <a:endParaRPr lang="en-US" sz="2200" dirty="0"/>
          </a:p>
          <a:p>
            <a:endParaRPr lang="en-US" dirty="0"/>
          </a:p>
        </p:txBody>
      </p:sp>
    </p:spTree>
    <p:extLst>
      <p:ext uri="{BB962C8B-B14F-4D97-AF65-F5344CB8AC3E}">
        <p14:creationId xmlns:p14="http://schemas.microsoft.com/office/powerpoint/2010/main" val="17051472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D0137D-AC65-264E-B201-631BB56FA9BD}"/>
              </a:ext>
            </a:extLst>
          </p:cNvPr>
          <p:cNvSpPr txBox="1"/>
          <p:nvPr/>
        </p:nvSpPr>
        <p:spPr>
          <a:xfrm>
            <a:off x="914400" y="618161"/>
            <a:ext cx="10590028" cy="5847755"/>
          </a:xfrm>
          <a:prstGeom prst="rect">
            <a:avLst/>
          </a:prstGeom>
          <a:noFill/>
        </p:spPr>
        <p:txBody>
          <a:bodyPr wrap="square">
            <a:spAutoFit/>
          </a:bodyPr>
          <a:lstStyle/>
          <a:p>
            <a:pPr marL="0" marR="0">
              <a:spcBef>
                <a:spcPts val="0"/>
              </a:spcBef>
              <a:spcAft>
                <a:spcPts val="0"/>
              </a:spcAft>
            </a:pPr>
            <a:r>
              <a:rPr lang="en-US" sz="2200" b="1" u="sng" dirty="0">
                <a:effectLst/>
                <a:latin typeface="Arial" panose="020B0604020202020204" pitchFamily="34" charset="0"/>
                <a:ea typeface="Times New Roman" panose="02020603050405020304" pitchFamily="18" charset="0"/>
                <a:cs typeface="Times New Roman" panose="02020603050405020304" pitchFamily="18" charset="0"/>
              </a:rPr>
              <a:t>SECTION IV:  PROCEDURAL DISCOURSE</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u="none" strike="noStrike"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PEANUT BUTTER AND JELLY SANDWICH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(non-U.S. test sites may substitute another simple sandwich)</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Do not use a picture stimulus for this task.</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“Let’s move on to something a little different.  Tell me how you would make a peanut butter and jelly sandwich.”</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in 10 seconds, give second prompt: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“If you were feeling hungry for a peanut butter and jelly sandwich, how would you make it?”</a:t>
            </a:r>
            <a:endParaRPr lang="en-US" sz="2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prompt:</a:t>
            </a:r>
            <a:endParaRPr lang="en-US" sz="2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"Do you like eating peanut butter and jelly sandwiches?"</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175241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04381C-8ED0-A940-ADB0-E21E601920EE}"/>
              </a:ext>
            </a:extLst>
          </p:cNvPr>
          <p:cNvSpPr txBox="1"/>
          <p:nvPr/>
        </p:nvSpPr>
        <p:spPr>
          <a:xfrm>
            <a:off x="5004194" y="2232837"/>
            <a:ext cx="2576346" cy="984885"/>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THE END!</a:t>
            </a:r>
          </a:p>
          <a:p>
            <a:endParaRPr lang="en-US" dirty="0"/>
          </a:p>
        </p:txBody>
      </p:sp>
    </p:spTree>
    <p:extLst>
      <p:ext uri="{BB962C8B-B14F-4D97-AF65-F5344CB8AC3E}">
        <p14:creationId xmlns:p14="http://schemas.microsoft.com/office/powerpoint/2010/main" val="1536077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A3597-C366-0E4E-A3AF-0A5F619646F5}"/>
              </a:ext>
            </a:extLst>
          </p:cNvPr>
          <p:cNvSpPr txBox="1"/>
          <p:nvPr/>
        </p:nvSpPr>
        <p:spPr>
          <a:xfrm>
            <a:off x="1275907" y="1172159"/>
            <a:ext cx="9739423" cy="5509200"/>
          </a:xfrm>
          <a:prstGeom prst="rect">
            <a:avLst/>
          </a:prstGeom>
          <a:noFill/>
        </p:spPr>
        <p:txBody>
          <a:bodyPr wrap="square">
            <a:spAutoFit/>
          </a:bodyPr>
          <a:lstStyle/>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2. “Do you remember when you had your stroke?” </a:t>
            </a:r>
          </a:p>
          <a:p>
            <a:pPr marL="0" marR="0">
              <a:spcBef>
                <a:spcPts val="0"/>
              </a:spcBef>
              <a:spcAft>
                <a:spcPts val="0"/>
              </a:spcAft>
            </a:pP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yes,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“Please tell me about it.”</a:t>
            </a:r>
          </a:p>
          <a:p>
            <a:pPr marL="0" marR="0">
              <a:spcBef>
                <a:spcPts val="0"/>
              </a:spcBef>
              <a:spcAft>
                <a:spcPts val="0"/>
              </a:spcAft>
            </a:pP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no,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“Well, how about your first memories after the stroke.  What</a:t>
            </a:r>
          </a:p>
          <a:p>
            <a:pPr marL="0" marR="0" indent="-457200">
              <a:spcBef>
                <a:spcPts val="0"/>
              </a:spcBef>
              <a:spcAft>
                <a:spcPts val="0"/>
              </a:spcAft>
            </a:pPr>
            <a:r>
              <a:rPr lang="en-US" sz="2200" b="1" dirty="0">
                <a:latin typeface="Arial" panose="020B0604020202020204" pitchFamily="34" charset="0"/>
                <a:ea typeface="Times New Roman" panose="02020603050405020304" pitchFamily="18" charset="0"/>
                <a:cs typeface="Times New Roman" panose="02020603050405020304" pitchFamily="18" charset="0"/>
              </a:rPr>
              <a:t>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can you</a:t>
            </a:r>
            <a:r>
              <a:rPr lang="en-US" sz="2200" dirty="0">
                <a:latin typeface="Times New Roman" panose="02020603050405020304" pitchFamily="18" charset="0"/>
                <a:ea typeface="Times New Roman" panose="02020603050405020304" pitchFamily="18" charset="0"/>
              </a:rPr>
              <a:t>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tell me about that?”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in approximately 10 seconds, prompt: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“Try to tell me about the day you had your stroke.”</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Listen, encourage full response.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prompt:</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“Do you remember your stroke?” </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5481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51F43D-B604-4845-AD58-210055D22036}"/>
              </a:ext>
            </a:extLst>
          </p:cNvPr>
          <p:cNvSpPr txBox="1"/>
          <p:nvPr/>
        </p:nvSpPr>
        <p:spPr>
          <a:xfrm>
            <a:off x="1573619" y="1587657"/>
            <a:ext cx="9505507" cy="4154984"/>
          </a:xfrm>
          <a:prstGeom prst="rect">
            <a:avLst/>
          </a:prstGeom>
          <a:noFill/>
        </p:spPr>
        <p:txBody>
          <a:bodyPr wrap="square">
            <a:spAutoFit/>
          </a:bodyPr>
          <a:lstStyle/>
          <a:p>
            <a:pPr marL="274320" marR="0" indent="-27432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3. "Tell me about your recovery.  What kinds of things have you done to try to get better since your stroke?"</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in approximately 10 seconds, prompt:</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“Tell me about any changes you’ve needed to make in your daily life.”</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prompt:</a:t>
            </a:r>
            <a:endParaRPr lang="en-US" sz="2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“Did you have any therapy after your stroke?”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38879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02E171-DF11-BB4F-9329-E868E702D3E1}"/>
              </a:ext>
            </a:extLst>
          </p:cNvPr>
          <p:cNvSpPr txBox="1"/>
          <p:nvPr/>
        </p:nvSpPr>
        <p:spPr>
          <a:xfrm>
            <a:off x="1127051" y="756660"/>
            <a:ext cx="9952075" cy="5509200"/>
          </a:xfrm>
          <a:prstGeom prst="rect">
            <a:avLst/>
          </a:prstGeom>
          <a:noFill/>
        </p:spPr>
        <p:txBody>
          <a:bodyPr wrap="square">
            <a:spAutoFit/>
          </a:bodyPr>
          <a:lstStyle/>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“Now I’m going to ask you to do a few more things where you need to talk.  Please talk as much as you can about each one, because we’re really interested in knowing about your language."</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B. IMPORTANT EVENT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“Thinking back, can you tell me a story about something important that happened to you in your life?  It could be happy or sad or from any time -- from when you were a kid or more recently."</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in approximately 10 seconds, prompt: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"For instance, you could tell me about a trip you took or something about your family or your work -- anything."</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go on to Picture Descriptions.</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2040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B47A21-23BA-2E49-862D-899AD9B7514B}"/>
              </a:ext>
            </a:extLst>
          </p:cNvPr>
          <p:cNvSpPr txBox="1"/>
          <p:nvPr/>
        </p:nvSpPr>
        <p:spPr>
          <a:xfrm>
            <a:off x="1254641" y="2090172"/>
            <a:ext cx="8973879" cy="2000548"/>
          </a:xfrm>
          <a:prstGeom prst="rect">
            <a:avLst/>
          </a:prstGeom>
          <a:noFill/>
        </p:spPr>
        <p:txBody>
          <a:bodyPr wrap="square">
            <a:spAutoFit/>
          </a:bodyPr>
          <a:lstStyle/>
          <a:p>
            <a:pPr marL="0" marR="0">
              <a:spcBef>
                <a:spcPts val="0"/>
              </a:spcBef>
              <a:spcAft>
                <a:spcPts val="0"/>
              </a:spcAft>
            </a:pPr>
            <a:r>
              <a:rPr lang="en-US" sz="2200" b="1" u="sng" dirty="0">
                <a:effectLst/>
                <a:latin typeface="Arial" panose="020B0604020202020204" pitchFamily="34" charset="0"/>
                <a:ea typeface="Times New Roman" panose="02020603050405020304" pitchFamily="18" charset="0"/>
                <a:cs typeface="Times New Roman" panose="02020603050405020304" pitchFamily="18" charset="0"/>
              </a:rPr>
              <a:t>SECTION II: PICTURE DESCRIPTIONS</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“Now let’s look at some pictures.”</a:t>
            </a:r>
          </a:p>
          <a:p>
            <a:pPr marL="0" marR="0">
              <a:spcBef>
                <a:spcPts val="0"/>
              </a:spcBef>
              <a:spcAft>
                <a:spcPts val="0"/>
              </a:spcAft>
            </a:pPr>
            <a:endParaRPr lang="en-US" sz="20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000" b="1" dirty="0">
              <a:latin typeface="Arial" panose="020B060402020202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24539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9B105225-93D6-E54E-AFC9-F89A2109BF66}"/>
              </a:ext>
            </a:extLst>
          </p:cNvPr>
          <p:cNvPicPr>
            <a:picLocks noChangeAspect="1"/>
          </p:cNvPicPr>
          <p:nvPr/>
        </p:nvPicPr>
        <p:blipFill>
          <a:blip r:embed="rId2"/>
          <a:stretch>
            <a:fillRect/>
          </a:stretch>
        </p:blipFill>
        <p:spPr>
          <a:xfrm>
            <a:off x="1333500" y="1860550"/>
            <a:ext cx="9525000" cy="3136900"/>
          </a:xfrm>
          <a:prstGeom prst="rect">
            <a:avLst/>
          </a:prstGeom>
        </p:spPr>
      </p:pic>
    </p:spTree>
    <p:extLst>
      <p:ext uri="{BB962C8B-B14F-4D97-AF65-F5344CB8AC3E}">
        <p14:creationId xmlns:p14="http://schemas.microsoft.com/office/powerpoint/2010/main" val="15530675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194</TotalTime>
  <Words>1559</Words>
  <Application>Microsoft Macintosh PowerPoint</Application>
  <PresentationFormat>Widescreen</PresentationFormat>
  <Paragraphs>163</Paragraphs>
  <Slides>43</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28</cp:revision>
  <dcterms:created xsi:type="dcterms:W3CDTF">2021-11-22T20:43:53Z</dcterms:created>
  <dcterms:modified xsi:type="dcterms:W3CDTF">2022-02-01T18:09:29Z</dcterms:modified>
</cp:coreProperties>
</file>