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16459200"/>
  <p:notesSz cx="6858000" cy="92964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1pPr>
    <a:lvl2pPr marL="211094" algn="l" rtl="0" fontAlgn="base">
      <a:spcBef>
        <a:spcPct val="0"/>
      </a:spcBef>
      <a:spcAft>
        <a:spcPct val="0"/>
      </a:spcAft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2pPr>
    <a:lvl3pPr marL="422186" algn="l" rtl="0" fontAlgn="base">
      <a:spcBef>
        <a:spcPct val="0"/>
      </a:spcBef>
      <a:spcAft>
        <a:spcPct val="0"/>
      </a:spcAft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3pPr>
    <a:lvl4pPr marL="633279" algn="l" rtl="0" fontAlgn="base">
      <a:spcBef>
        <a:spcPct val="0"/>
      </a:spcBef>
      <a:spcAft>
        <a:spcPct val="0"/>
      </a:spcAft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4pPr>
    <a:lvl5pPr marL="844372" algn="l" rtl="0" fontAlgn="base">
      <a:spcBef>
        <a:spcPct val="0"/>
      </a:spcBef>
      <a:spcAft>
        <a:spcPct val="0"/>
      </a:spcAft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5pPr>
    <a:lvl6pPr marL="1055466" algn="l" defTabSz="422186" rtl="0" eaLnBrk="1" latinLnBrk="0" hangingPunct="1"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6pPr>
    <a:lvl7pPr marL="1266559" algn="l" defTabSz="422186" rtl="0" eaLnBrk="1" latinLnBrk="0" hangingPunct="1"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7pPr>
    <a:lvl8pPr marL="1477651" algn="l" defTabSz="422186" rtl="0" eaLnBrk="1" latinLnBrk="0" hangingPunct="1"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8pPr>
    <a:lvl9pPr marL="1688744" algn="l" defTabSz="422186" rtl="0" eaLnBrk="1" latinLnBrk="0" hangingPunct="1">
      <a:defRPr sz="1517" kern="1200">
        <a:solidFill>
          <a:schemeClr val="tx1"/>
        </a:solidFill>
        <a:latin typeface="Helvetica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-245" userDrawn="1">
          <p15:clr>
            <a:srgbClr val="A4A3A4"/>
          </p15:clr>
        </p15:guide>
        <p15:guide id="2" orient="horz" pos="10395" userDrawn="1">
          <p15:clr>
            <a:srgbClr val="A4A3A4"/>
          </p15:clr>
        </p15:guide>
        <p15:guide id="3" orient="horz" pos="1450" userDrawn="1">
          <p15:clr>
            <a:srgbClr val="A4A3A4"/>
          </p15:clr>
        </p15:guide>
        <p15:guide id="4" orient="horz" pos="550" userDrawn="1">
          <p15:clr>
            <a:srgbClr val="A4A3A4"/>
          </p15:clr>
        </p15:guide>
        <p15:guide id="5" pos="1699" userDrawn="1">
          <p15:clr>
            <a:srgbClr val="A4A3A4"/>
          </p15:clr>
        </p15:guide>
        <p15:guide id="6" pos="2283" userDrawn="1">
          <p15:clr>
            <a:srgbClr val="A4A3A4"/>
          </p15:clr>
        </p15:guide>
        <p15:guide id="7" pos="6422" userDrawn="1">
          <p15:clr>
            <a:srgbClr val="A4A3A4"/>
          </p15:clr>
        </p15:guide>
        <p15:guide id="8" pos="11957" userDrawn="1">
          <p15:clr>
            <a:srgbClr val="A4A3A4"/>
          </p15:clr>
        </p15:guide>
        <p15:guide id="9" pos="-1039" userDrawn="1">
          <p15:clr>
            <a:srgbClr val="A4A3A4"/>
          </p15:clr>
        </p15:guide>
        <p15:guide id="10" pos="7033" userDrawn="1">
          <p15:clr>
            <a:srgbClr val="A4A3A4"/>
          </p15:clr>
        </p15:guide>
        <p15:guide id="11" pos="11373" userDrawn="1">
          <p15:clr>
            <a:srgbClr val="A4A3A4"/>
          </p15:clr>
        </p15:guide>
        <p15:guide id="12" pos="148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Wright" initials="" lastIdx="1" clrIdx="0"/>
  <p:cmAuthor id="1" name="Milodie Butsch" initials="MB" lastIdx="0" clrIdx="1"/>
  <p:cmAuthor id="2" name="Gerasimos Fergadiotis" initials="" lastIdx="13" clrIdx="2"/>
  <p:cmAuthor id="3" name="Gerasimos Fergadiotis" initials="GF" lastIdx="0" clrIdx="3"/>
  <p:cmAuthor id="4" name="Heather Harrris Wright" initials="HHW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6A0"/>
    <a:srgbClr val="28908D"/>
    <a:srgbClr val="050505"/>
    <a:srgbClr val="120C91"/>
    <a:srgbClr val="2B0090"/>
    <a:srgbClr val="008F8F"/>
    <a:srgbClr val="0D0D0D"/>
    <a:srgbClr val="A60000"/>
    <a:srgbClr val="C60100"/>
    <a:srgbClr val="02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743" autoAdjust="0"/>
    <p:restoredTop sz="96405" autoAdjust="0"/>
  </p:normalViewPr>
  <p:slideViewPr>
    <p:cSldViewPr snapToGrid="0">
      <p:cViewPr>
        <p:scale>
          <a:sx n="89" d="100"/>
          <a:sy n="89" d="100"/>
        </p:scale>
        <p:origin x="992" y="-1352"/>
      </p:cViewPr>
      <p:guideLst>
        <p:guide orient="horz" pos="-245"/>
        <p:guide orient="horz" pos="10395"/>
        <p:guide orient="horz" pos="1450"/>
        <p:guide orient="horz" pos="550"/>
        <p:guide pos="1699"/>
        <p:guide pos="2283"/>
        <p:guide pos="6422"/>
        <p:guide pos="11957"/>
        <p:guide pos="-1039"/>
        <p:guide pos="7033"/>
        <p:guide pos="11373"/>
        <p:guide pos="148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" d="100"/>
          <a:sy n="10" d="100"/>
        </p:scale>
        <p:origin x="-2760" y="-13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94" tIns="8847" rIns="17694" bIns="8847" numCol="1" anchor="t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94" tIns="8847" rIns="17694" bIns="8847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200">
                <a:latin typeface="Helvetica"/>
              </a:defRPr>
            </a:lvl1pPr>
          </a:lstStyle>
          <a:p>
            <a:pPr>
              <a:defRPr/>
            </a:pPr>
            <a:fld id="{DE50259B-EF09-481F-9D25-173C3581CF80}" type="datetimeFigureOut">
              <a:rPr lang="en-US"/>
              <a:pPr>
                <a:defRPr/>
              </a:pPr>
              <a:t>5/13/22</a:t>
            </a:fld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94" tIns="8847" rIns="17694" bIns="8847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694" tIns="8847" rIns="17694" bIns="8847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200">
                <a:latin typeface="Helvetica"/>
              </a:defRPr>
            </a:lvl1pPr>
          </a:lstStyle>
          <a:p>
            <a:pPr>
              <a:defRPr/>
            </a:pPr>
            <a:fld id="{4C26C24F-5ACA-48F2-8F7D-2E1D4FB6D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56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17694" tIns="8847" rIns="17694" bIns="8847" rtlCol="0"/>
          <a:lstStyle>
            <a:lvl1pPr algn="l">
              <a:buClrTx/>
              <a:buSzTx/>
              <a:buFontTx/>
              <a:buNone/>
              <a:defRPr sz="200">
                <a:latin typeface="Helvetic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17694" tIns="8847" rIns="17694" bIns="8847" rtlCol="0"/>
          <a:lstStyle>
            <a:lvl1pPr algn="r">
              <a:buClrTx/>
              <a:buSzTx/>
              <a:buFontTx/>
              <a:buNone/>
              <a:defRPr sz="200">
                <a:latin typeface="Helvetica" pitchFamily="34" charset="0"/>
              </a:defRPr>
            </a:lvl1pPr>
          </a:lstStyle>
          <a:p>
            <a:pPr>
              <a:defRPr/>
            </a:pPr>
            <a:fld id="{DE2E2638-B5E3-4472-B7F1-DE73146B6885}" type="datetimeFigureOut">
              <a:rPr lang="en-US"/>
              <a:pPr>
                <a:defRPr/>
              </a:pPr>
              <a:t>5/13/22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694" tIns="8847" rIns="17694" bIns="884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17694" tIns="8847" rIns="17694" bIns="88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17694" tIns="8847" rIns="17694" bIns="8847" rtlCol="0" anchor="b"/>
          <a:lstStyle>
            <a:lvl1pPr algn="l">
              <a:buClrTx/>
              <a:buSzTx/>
              <a:buFontTx/>
              <a:buNone/>
              <a:defRPr sz="200">
                <a:latin typeface="Helvetic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17694" tIns="8847" rIns="17694" bIns="8847" rtlCol="0" anchor="b"/>
          <a:lstStyle>
            <a:lvl1pPr algn="r">
              <a:buClrTx/>
              <a:buSzTx/>
              <a:buFontTx/>
              <a:buNone/>
              <a:defRPr sz="200">
                <a:latin typeface="Helvetica" pitchFamily="34" charset="0"/>
              </a:defRPr>
            </a:lvl1pPr>
          </a:lstStyle>
          <a:p>
            <a:pPr>
              <a:defRPr/>
            </a:pPr>
            <a:fld id="{1F8F23F4-CCA8-4F16-BA16-1F2E39825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96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84" kern="1200">
        <a:solidFill>
          <a:schemeClr val="tx1"/>
        </a:solidFill>
        <a:latin typeface="+mn-lt"/>
        <a:ea typeface="+mn-ea"/>
        <a:cs typeface="+mn-cs"/>
      </a:defRPr>
    </a:lvl1pPr>
    <a:lvl2pPr marL="211094" algn="l" rtl="0" eaLnBrk="0" fontAlgn="base" hangingPunct="0">
      <a:spcBef>
        <a:spcPct val="30000"/>
      </a:spcBef>
      <a:spcAft>
        <a:spcPct val="0"/>
      </a:spcAft>
      <a:defRPr sz="584" kern="1200">
        <a:solidFill>
          <a:schemeClr val="tx1"/>
        </a:solidFill>
        <a:latin typeface="+mn-lt"/>
        <a:ea typeface="+mn-ea"/>
        <a:cs typeface="+mn-cs"/>
      </a:defRPr>
    </a:lvl2pPr>
    <a:lvl3pPr marL="422186" algn="l" rtl="0" eaLnBrk="0" fontAlgn="base" hangingPunct="0">
      <a:spcBef>
        <a:spcPct val="30000"/>
      </a:spcBef>
      <a:spcAft>
        <a:spcPct val="0"/>
      </a:spcAft>
      <a:defRPr sz="584" kern="1200">
        <a:solidFill>
          <a:schemeClr val="tx1"/>
        </a:solidFill>
        <a:latin typeface="+mn-lt"/>
        <a:ea typeface="+mn-ea"/>
        <a:cs typeface="+mn-cs"/>
      </a:defRPr>
    </a:lvl3pPr>
    <a:lvl4pPr marL="633279" algn="l" rtl="0" eaLnBrk="0" fontAlgn="base" hangingPunct="0">
      <a:spcBef>
        <a:spcPct val="30000"/>
      </a:spcBef>
      <a:spcAft>
        <a:spcPct val="0"/>
      </a:spcAft>
      <a:defRPr sz="584" kern="1200">
        <a:solidFill>
          <a:schemeClr val="tx1"/>
        </a:solidFill>
        <a:latin typeface="+mn-lt"/>
        <a:ea typeface="+mn-ea"/>
        <a:cs typeface="+mn-cs"/>
      </a:defRPr>
    </a:lvl4pPr>
    <a:lvl5pPr marL="844372" algn="l" rtl="0" eaLnBrk="0" fontAlgn="base" hangingPunct="0">
      <a:spcBef>
        <a:spcPct val="30000"/>
      </a:spcBef>
      <a:spcAft>
        <a:spcPct val="0"/>
      </a:spcAft>
      <a:defRPr sz="584" kern="1200">
        <a:solidFill>
          <a:schemeClr val="tx1"/>
        </a:solidFill>
        <a:latin typeface="+mn-lt"/>
        <a:ea typeface="+mn-ea"/>
        <a:cs typeface="+mn-cs"/>
      </a:defRPr>
    </a:lvl5pPr>
    <a:lvl6pPr marL="1055466" algn="l" defTabSz="422186" rtl="0" eaLnBrk="1" latinLnBrk="0" hangingPunct="1">
      <a:defRPr sz="584" kern="1200">
        <a:solidFill>
          <a:schemeClr val="tx1"/>
        </a:solidFill>
        <a:latin typeface="+mn-lt"/>
        <a:ea typeface="+mn-ea"/>
        <a:cs typeface="+mn-cs"/>
      </a:defRPr>
    </a:lvl6pPr>
    <a:lvl7pPr marL="1266559" algn="l" defTabSz="422186" rtl="0" eaLnBrk="1" latinLnBrk="0" hangingPunct="1">
      <a:defRPr sz="584" kern="1200">
        <a:solidFill>
          <a:schemeClr val="tx1"/>
        </a:solidFill>
        <a:latin typeface="+mn-lt"/>
        <a:ea typeface="+mn-ea"/>
        <a:cs typeface="+mn-cs"/>
      </a:defRPr>
    </a:lvl7pPr>
    <a:lvl8pPr marL="1477651" algn="l" defTabSz="422186" rtl="0" eaLnBrk="1" latinLnBrk="0" hangingPunct="1">
      <a:defRPr sz="584" kern="1200">
        <a:solidFill>
          <a:schemeClr val="tx1"/>
        </a:solidFill>
        <a:latin typeface="+mn-lt"/>
        <a:ea typeface="+mn-ea"/>
        <a:cs typeface="+mn-cs"/>
      </a:defRPr>
    </a:lvl8pPr>
    <a:lvl9pPr marL="1688744" algn="l" defTabSz="422186" rtl="0" eaLnBrk="1" latinLnBrk="0" hangingPunct="1">
      <a:defRPr sz="5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7F556D-E726-494A-9F93-3B6FC6D4B343}" type="slidenum">
              <a:rPr lang="en-US" smtClean="0">
                <a:latin typeface="Helvetica" charset="0"/>
              </a:rPr>
              <a:pPr/>
              <a:t>1</a:t>
            </a:fld>
            <a:endParaRPr lang="en-US" dirty="0">
              <a:latin typeface="Helvetic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788" y="5113337"/>
            <a:ext cx="18654032" cy="3527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570" y="9326566"/>
            <a:ext cx="15362465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180948" indent="0" algn="ctr">
              <a:buNone/>
              <a:defRPr/>
            </a:lvl2pPr>
            <a:lvl3pPr marL="361894" indent="0" algn="ctr">
              <a:buNone/>
              <a:defRPr/>
            </a:lvl3pPr>
            <a:lvl4pPr marL="542842" indent="0" algn="ctr">
              <a:buNone/>
              <a:defRPr/>
            </a:lvl4pPr>
            <a:lvl5pPr marL="723789" indent="0" algn="ctr">
              <a:buNone/>
              <a:defRPr/>
            </a:lvl5pPr>
            <a:lvl6pPr marL="904737" indent="0" algn="ctr">
              <a:buNone/>
              <a:defRPr/>
            </a:lvl6pPr>
            <a:lvl7pPr marL="1085684" indent="0" algn="ctr">
              <a:buNone/>
              <a:defRPr/>
            </a:lvl7pPr>
            <a:lvl8pPr marL="1266631" indent="0" algn="ctr">
              <a:buNone/>
              <a:defRPr/>
            </a:lvl8pPr>
            <a:lvl9pPr marL="14475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D423D-7132-4E9B-9A35-D068E946C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29C8-2D34-47B3-B85B-5635CC0E0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6651" y="1462885"/>
            <a:ext cx="4663168" cy="131675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788" y="1462885"/>
            <a:ext cx="13925551" cy="131675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9FCE-1E88-491A-B552-E64B55D90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1D5A-D372-4146-9031-CB0281DC5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5" y="10576725"/>
            <a:ext cx="18654032" cy="3268662"/>
          </a:xfrm>
        </p:spPr>
        <p:txBody>
          <a:bodyPr anchor="t"/>
          <a:lstStyle>
            <a:lvl1pPr algn="l">
              <a:defRPr sz="15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5" y="6976269"/>
            <a:ext cx="18654032" cy="3600450"/>
          </a:xfrm>
        </p:spPr>
        <p:txBody>
          <a:bodyPr anchor="b"/>
          <a:lstStyle>
            <a:lvl1pPr marL="0" indent="0">
              <a:buNone/>
              <a:defRPr sz="800"/>
            </a:lvl1pPr>
            <a:lvl2pPr marL="180948" indent="0">
              <a:buNone/>
              <a:defRPr sz="650"/>
            </a:lvl2pPr>
            <a:lvl3pPr marL="361894" indent="0">
              <a:buNone/>
              <a:defRPr sz="600"/>
            </a:lvl3pPr>
            <a:lvl4pPr marL="542842" indent="0">
              <a:buNone/>
              <a:defRPr sz="550"/>
            </a:lvl4pPr>
            <a:lvl5pPr marL="723789" indent="0">
              <a:buNone/>
              <a:defRPr sz="550"/>
            </a:lvl5pPr>
            <a:lvl6pPr marL="904737" indent="0">
              <a:buNone/>
              <a:defRPr sz="550"/>
            </a:lvl6pPr>
            <a:lvl7pPr marL="1085684" indent="0">
              <a:buNone/>
              <a:defRPr sz="550"/>
            </a:lvl7pPr>
            <a:lvl8pPr marL="1266631" indent="0">
              <a:buNone/>
              <a:defRPr sz="550"/>
            </a:lvl8pPr>
            <a:lvl9pPr marL="1447578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2CEBC-5B63-4560-B774-D015892D4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789" y="4755363"/>
            <a:ext cx="9294359" cy="9875044"/>
          </a:xfrm>
        </p:spPr>
        <p:txBody>
          <a:bodyPr/>
          <a:lstStyle>
            <a:lvl1pPr>
              <a:defRPr sz="1100"/>
            </a:lvl1pPr>
            <a:lvl2pPr>
              <a:defRPr sz="950"/>
            </a:lvl2pPr>
            <a:lvl3pPr>
              <a:defRPr sz="800"/>
            </a:lvl3pPr>
            <a:lvl4pPr>
              <a:defRPr sz="650"/>
            </a:lvl4pPr>
            <a:lvl5pPr>
              <a:defRPr sz="650"/>
            </a:lvl5pPr>
            <a:lvl6pPr>
              <a:defRPr sz="650"/>
            </a:lvl6pPr>
            <a:lvl7pPr>
              <a:defRPr sz="650"/>
            </a:lvl7pPr>
            <a:lvl8pPr>
              <a:defRPr sz="650"/>
            </a:lvl8pPr>
            <a:lvl9pPr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5458" y="4755363"/>
            <a:ext cx="9294359" cy="9875044"/>
          </a:xfrm>
        </p:spPr>
        <p:txBody>
          <a:bodyPr/>
          <a:lstStyle>
            <a:lvl1pPr>
              <a:defRPr sz="1100"/>
            </a:lvl1pPr>
            <a:lvl2pPr>
              <a:defRPr sz="950"/>
            </a:lvl2pPr>
            <a:lvl3pPr>
              <a:defRPr sz="800"/>
            </a:lvl3pPr>
            <a:lvl4pPr>
              <a:defRPr sz="650"/>
            </a:lvl4pPr>
            <a:lvl5pPr>
              <a:defRPr sz="650"/>
            </a:lvl5pPr>
            <a:lvl6pPr>
              <a:defRPr sz="650"/>
            </a:lvl6pPr>
            <a:lvl7pPr>
              <a:defRPr sz="650"/>
            </a:lvl7pPr>
            <a:lvl8pPr>
              <a:defRPr sz="650"/>
            </a:lvl8pPr>
            <a:lvl9pPr>
              <a:defRPr sz="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B535-07E5-4C74-A692-C235DA17C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20" y="658814"/>
            <a:ext cx="19750768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418" y="3684593"/>
            <a:ext cx="9696451" cy="1535113"/>
          </a:xfrm>
        </p:spPr>
        <p:txBody>
          <a:bodyPr anchor="b"/>
          <a:lstStyle>
            <a:lvl1pPr marL="0" indent="0">
              <a:buNone/>
              <a:defRPr sz="950" b="1"/>
            </a:lvl1pPr>
            <a:lvl2pPr marL="180948" indent="0">
              <a:buNone/>
              <a:defRPr sz="800" b="1"/>
            </a:lvl2pPr>
            <a:lvl3pPr marL="361894" indent="0">
              <a:buNone/>
              <a:defRPr sz="650" b="1"/>
            </a:lvl3pPr>
            <a:lvl4pPr marL="542842" indent="0">
              <a:buNone/>
              <a:defRPr sz="600" b="1"/>
            </a:lvl4pPr>
            <a:lvl5pPr marL="723789" indent="0">
              <a:buNone/>
              <a:defRPr sz="600" b="1"/>
            </a:lvl5pPr>
            <a:lvl6pPr marL="904737" indent="0">
              <a:buNone/>
              <a:defRPr sz="600" b="1"/>
            </a:lvl6pPr>
            <a:lvl7pPr marL="1085684" indent="0">
              <a:buNone/>
              <a:defRPr sz="600" b="1"/>
            </a:lvl7pPr>
            <a:lvl8pPr marL="1266631" indent="0">
              <a:buNone/>
              <a:defRPr sz="600" b="1"/>
            </a:lvl8pPr>
            <a:lvl9pPr marL="1447578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18" y="5219705"/>
            <a:ext cx="9696451" cy="9482932"/>
          </a:xfrm>
        </p:spPr>
        <p:txBody>
          <a:bodyPr/>
          <a:lstStyle>
            <a:lvl1pPr>
              <a:defRPr sz="950"/>
            </a:lvl1pPr>
            <a:lvl2pPr>
              <a:defRPr sz="800"/>
            </a:lvl2pPr>
            <a:lvl3pPr>
              <a:defRPr sz="65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334" y="3684593"/>
            <a:ext cx="9699852" cy="1535113"/>
          </a:xfrm>
        </p:spPr>
        <p:txBody>
          <a:bodyPr anchor="b"/>
          <a:lstStyle>
            <a:lvl1pPr marL="0" indent="0">
              <a:buNone/>
              <a:defRPr sz="950" b="1"/>
            </a:lvl1pPr>
            <a:lvl2pPr marL="180948" indent="0">
              <a:buNone/>
              <a:defRPr sz="800" b="1"/>
            </a:lvl2pPr>
            <a:lvl3pPr marL="361894" indent="0">
              <a:buNone/>
              <a:defRPr sz="650" b="1"/>
            </a:lvl3pPr>
            <a:lvl4pPr marL="542842" indent="0">
              <a:buNone/>
              <a:defRPr sz="600" b="1"/>
            </a:lvl4pPr>
            <a:lvl5pPr marL="723789" indent="0">
              <a:buNone/>
              <a:defRPr sz="600" b="1"/>
            </a:lvl5pPr>
            <a:lvl6pPr marL="904737" indent="0">
              <a:buNone/>
              <a:defRPr sz="600" b="1"/>
            </a:lvl6pPr>
            <a:lvl7pPr marL="1085684" indent="0">
              <a:buNone/>
              <a:defRPr sz="600" b="1"/>
            </a:lvl7pPr>
            <a:lvl8pPr marL="1266631" indent="0">
              <a:buNone/>
              <a:defRPr sz="600" b="1"/>
            </a:lvl8pPr>
            <a:lvl9pPr marL="1447578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334" y="5219705"/>
            <a:ext cx="9699852" cy="9482932"/>
          </a:xfrm>
        </p:spPr>
        <p:txBody>
          <a:bodyPr/>
          <a:lstStyle>
            <a:lvl1pPr>
              <a:defRPr sz="950"/>
            </a:lvl1pPr>
            <a:lvl2pPr>
              <a:defRPr sz="800"/>
            </a:lvl2pPr>
            <a:lvl3pPr>
              <a:defRPr sz="65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95A0-68DB-4EA1-B128-05160B6ADC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C900-EFFA-454B-AF81-E03AE7AC8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6F3B0-B846-48F3-93E3-1E34EF634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420" y="655638"/>
            <a:ext cx="7219951" cy="2788444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9984" y="655638"/>
            <a:ext cx="12268200" cy="1404699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5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420" y="3444081"/>
            <a:ext cx="7219951" cy="11258550"/>
          </a:xfrm>
        </p:spPr>
        <p:txBody>
          <a:bodyPr/>
          <a:lstStyle>
            <a:lvl1pPr marL="0" indent="0">
              <a:buNone/>
              <a:defRPr sz="550"/>
            </a:lvl1pPr>
            <a:lvl2pPr marL="180948" indent="0">
              <a:buNone/>
              <a:defRPr sz="500"/>
            </a:lvl2pPr>
            <a:lvl3pPr marL="361894" indent="0">
              <a:buNone/>
              <a:defRPr sz="450"/>
            </a:lvl3pPr>
            <a:lvl4pPr marL="542842" indent="0">
              <a:buNone/>
              <a:defRPr sz="400"/>
            </a:lvl4pPr>
            <a:lvl5pPr marL="723789" indent="0">
              <a:buNone/>
              <a:defRPr sz="400"/>
            </a:lvl5pPr>
            <a:lvl6pPr marL="904737" indent="0">
              <a:buNone/>
              <a:defRPr sz="400"/>
            </a:lvl6pPr>
            <a:lvl7pPr marL="1085684" indent="0">
              <a:buNone/>
              <a:defRPr sz="400"/>
            </a:lvl7pPr>
            <a:lvl8pPr marL="1266631" indent="0">
              <a:buNone/>
              <a:defRPr sz="400"/>
            </a:lvl8pPr>
            <a:lvl9pPr marL="1447578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FCC4-45ED-4BED-96AC-B7C706B125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221" y="11521285"/>
            <a:ext cx="13167632" cy="136048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221" y="1470825"/>
            <a:ext cx="13167632" cy="9875044"/>
          </a:xfrm>
        </p:spPr>
        <p:txBody>
          <a:bodyPr/>
          <a:lstStyle>
            <a:lvl1pPr marL="0" indent="0">
              <a:buNone/>
              <a:defRPr sz="1300"/>
            </a:lvl1pPr>
            <a:lvl2pPr marL="180948" indent="0">
              <a:buNone/>
              <a:defRPr sz="1100"/>
            </a:lvl2pPr>
            <a:lvl3pPr marL="361894" indent="0">
              <a:buNone/>
              <a:defRPr sz="950"/>
            </a:lvl3pPr>
            <a:lvl4pPr marL="542842" indent="0">
              <a:buNone/>
              <a:defRPr sz="800"/>
            </a:lvl4pPr>
            <a:lvl5pPr marL="723789" indent="0">
              <a:buNone/>
              <a:defRPr sz="800"/>
            </a:lvl5pPr>
            <a:lvl6pPr marL="904737" indent="0">
              <a:buNone/>
              <a:defRPr sz="800"/>
            </a:lvl6pPr>
            <a:lvl7pPr marL="1085684" indent="0">
              <a:buNone/>
              <a:defRPr sz="800"/>
            </a:lvl7pPr>
            <a:lvl8pPr marL="1266631" indent="0">
              <a:buNone/>
              <a:defRPr sz="800"/>
            </a:lvl8pPr>
            <a:lvl9pPr marL="1447578" indent="0">
              <a:buNone/>
              <a:defRPr sz="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221" y="12881774"/>
            <a:ext cx="13167632" cy="1931194"/>
          </a:xfrm>
        </p:spPr>
        <p:txBody>
          <a:bodyPr/>
          <a:lstStyle>
            <a:lvl1pPr marL="0" indent="0">
              <a:buNone/>
              <a:defRPr sz="550"/>
            </a:lvl1pPr>
            <a:lvl2pPr marL="180948" indent="0">
              <a:buNone/>
              <a:defRPr sz="500"/>
            </a:lvl2pPr>
            <a:lvl3pPr marL="361894" indent="0">
              <a:buNone/>
              <a:defRPr sz="450"/>
            </a:lvl3pPr>
            <a:lvl4pPr marL="542842" indent="0">
              <a:buNone/>
              <a:defRPr sz="400"/>
            </a:lvl4pPr>
            <a:lvl5pPr marL="723789" indent="0">
              <a:buNone/>
              <a:defRPr sz="400"/>
            </a:lvl5pPr>
            <a:lvl6pPr marL="904737" indent="0">
              <a:buNone/>
              <a:defRPr sz="400"/>
            </a:lvl6pPr>
            <a:lvl7pPr marL="1085684" indent="0">
              <a:buNone/>
              <a:defRPr sz="400"/>
            </a:lvl7pPr>
            <a:lvl8pPr marL="1266631" indent="0">
              <a:buNone/>
              <a:defRPr sz="400"/>
            </a:lvl8pPr>
            <a:lvl9pPr marL="1447578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995B-C7EA-424C-9CEA-308DB49B6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786" y="1463040"/>
            <a:ext cx="186540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600" tIns="161301" rIns="322600" bIns="1613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786" y="4755596"/>
            <a:ext cx="18654032" cy="987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600" tIns="161301" rIns="322600" bIns="1613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784" y="14996160"/>
            <a:ext cx="4572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600" tIns="161301" rIns="322600" bIns="161301" numCol="1" anchor="t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2450">
                <a:latin typeface="Palatino Linotype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8218" y="14996160"/>
            <a:ext cx="6949168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600" tIns="161301" rIns="322600" bIns="161301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2450">
                <a:latin typeface="Palatino Linotype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7817" y="14996160"/>
            <a:ext cx="4572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600" tIns="161301" rIns="322600" bIns="161301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2450">
                <a:latin typeface="Palatino Linotype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91B76427-CC17-4080-B160-C5BCDB65DD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612818" rtl="0" eaLnBrk="0" fontAlgn="base" hangingPunct="0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Palatino Linotype"/>
          <a:ea typeface="ＭＳ Ｐゴシック" pitchFamily="-65" charset="-128"/>
          <a:cs typeface="ＭＳ Ｐゴシック" pitchFamily="-65" charset="-128"/>
        </a:defRPr>
      </a:lvl1pPr>
      <a:lvl2pPr algn="ctr" defTabSz="1612818" rtl="0" eaLnBrk="0" fontAlgn="base" hangingPunct="0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1612818" rtl="0" eaLnBrk="0" fontAlgn="base" hangingPunct="0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1612818" rtl="0" eaLnBrk="0" fontAlgn="base" hangingPunct="0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1612818" rtl="0" eaLnBrk="0" fontAlgn="base" hangingPunct="0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180948" algn="ctr" defTabSz="1612818" rtl="0" fontAlgn="base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</a:defRPr>
      </a:lvl6pPr>
      <a:lvl7pPr marL="361894" algn="ctr" defTabSz="1612818" rtl="0" fontAlgn="base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</a:defRPr>
      </a:lvl7pPr>
      <a:lvl8pPr marL="542842" algn="ctr" defTabSz="1612818" rtl="0" fontAlgn="base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</a:defRPr>
      </a:lvl8pPr>
      <a:lvl9pPr marL="723789" algn="ctr" defTabSz="1612818" rtl="0" fontAlgn="base">
        <a:spcBef>
          <a:spcPct val="0"/>
        </a:spcBef>
        <a:spcAft>
          <a:spcPct val="0"/>
        </a:spcAft>
        <a:defRPr sz="7750">
          <a:solidFill>
            <a:schemeClr val="tx2"/>
          </a:solidFill>
          <a:latin typeface="Times New Roman" pitchFamily="-65" charset="0"/>
        </a:defRPr>
      </a:lvl9pPr>
    </p:titleStyle>
    <p:bodyStyle>
      <a:lvl1pPr marL="605042" indent="-605042" algn="l" defTabSz="1612818" rtl="0" eaLnBrk="0" fontAlgn="base" hangingPunct="0">
        <a:spcBef>
          <a:spcPct val="20000"/>
        </a:spcBef>
        <a:spcAft>
          <a:spcPct val="0"/>
        </a:spcAft>
        <a:buChar char="•"/>
        <a:defRPr sz="5650">
          <a:solidFill>
            <a:schemeClr val="tx1"/>
          </a:solidFill>
          <a:latin typeface="Palatino Linotype"/>
          <a:ea typeface="ＭＳ Ｐゴシック" pitchFamily="-65" charset="-128"/>
          <a:cs typeface="ＭＳ Ｐゴシック" pitchFamily="-65" charset="-128"/>
        </a:defRPr>
      </a:lvl1pPr>
      <a:lvl2pPr marL="1310611" indent="-503888" algn="l" defTabSz="1612818" rtl="0" eaLnBrk="0" fontAlgn="base" hangingPunct="0">
        <a:spcBef>
          <a:spcPct val="20000"/>
        </a:spcBef>
        <a:spcAft>
          <a:spcPct val="0"/>
        </a:spcAft>
        <a:buChar char="–"/>
        <a:defRPr sz="4950">
          <a:solidFill>
            <a:schemeClr val="tx1"/>
          </a:solidFill>
          <a:latin typeface="Palatino Linotype"/>
          <a:ea typeface="ＭＳ Ｐゴシック" pitchFamily="-65" charset="-128"/>
          <a:cs typeface="ＭＳ Ｐゴシック"/>
        </a:defRPr>
      </a:lvl2pPr>
      <a:lvl3pPr marL="2016180" indent="-403362" algn="l" defTabSz="1612818" rtl="0" eaLnBrk="0" fontAlgn="base" hangingPunct="0">
        <a:spcBef>
          <a:spcPct val="20000"/>
        </a:spcBef>
        <a:spcAft>
          <a:spcPct val="0"/>
        </a:spcAft>
        <a:buChar char="•"/>
        <a:defRPr sz="4250">
          <a:solidFill>
            <a:schemeClr val="tx1"/>
          </a:solidFill>
          <a:latin typeface="Palatino Linotype"/>
          <a:ea typeface="ＭＳ Ｐゴシック" pitchFamily="-65" charset="-128"/>
          <a:cs typeface="ＭＳ Ｐゴシック"/>
        </a:defRPr>
      </a:lvl3pPr>
      <a:lvl4pPr marL="2822903" indent="-403362" algn="l" defTabSz="1612818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Palatino Linotype"/>
          <a:ea typeface="ＭＳ Ｐゴシック" pitchFamily="-65" charset="-128"/>
          <a:cs typeface="ＭＳ Ｐゴシック"/>
        </a:defRPr>
      </a:lvl4pPr>
      <a:lvl5pPr marL="3628997" indent="-402733" algn="l" defTabSz="1612818" rtl="0" eaLnBrk="0" fontAlgn="base" hangingPunct="0">
        <a:spcBef>
          <a:spcPct val="20000"/>
        </a:spcBef>
        <a:spcAft>
          <a:spcPct val="0"/>
        </a:spcAft>
        <a:buChar char="»"/>
        <a:defRPr sz="3500">
          <a:solidFill>
            <a:schemeClr val="tx1"/>
          </a:solidFill>
          <a:latin typeface="Palatino Linotype"/>
          <a:ea typeface="ＭＳ Ｐゴシック" pitchFamily="-65" charset="-128"/>
          <a:cs typeface="ＭＳ Ｐゴシック"/>
        </a:defRPr>
      </a:lvl5pPr>
      <a:lvl6pPr marL="3809944" indent="-402733" algn="l" defTabSz="1612818" rtl="0" fontAlgn="base">
        <a:spcBef>
          <a:spcPct val="20000"/>
        </a:spcBef>
        <a:spcAft>
          <a:spcPct val="0"/>
        </a:spcAft>
        <a:buChar char="»"/>
        <a:defRPr sz="3500">
          <a:solidFill>
            <a:schemeClr val="tx1"/>
          </a:solidFill>
          <a:latin typeface="+mn-lt"/>
          <a:ea typeface="ＭＳ Ｐゴシック" pitchFamily="-65" charset="-128"/>
        </a:defRPr>
      </a:lvl6pPr>
      <a:lvl7pPr marL="3990891" indent="-402733" algn="l" defTabSz="1612818" rtl="0" fontAlgn="base">
        <a:spcBef>
          <a:spcPct val="20000"/>
        </a:spcBef>
        <a:spcAft>
          <a:spcPct val="0"/>
        </a:spcAft>
        <a:buChar char="»"/>
        <a:defRPr sz="3500">
          <a:solidFill>
            <a:schemeClr val="tx1"/>
          </a:solidFill>
          <a:latin typeface="+mn-lt"/>
          <a:ea typeface="ＭＳ Ｐゴシック" pitchFamily="-65" charset="-128"/>
        </a:defRPr>
      </a:lvl7pPr>
      <a:lvl8pPr marL="4171839" indent="-402733" algn="l" defTabSz="1612818" rtl="0" fontAlgn="base">
        <a:spcBef>
          <a:spcPct val="20000"/>
        </a:spcBef>
        <a:spcAft>
          <a:spcPct val="0"/>
        </a:spcAft>
        <a:buChar char="»"/>
        <a:defRPr sz="3500">
          <a:solidFill>
            <a:schemeClr val="tx1"/>
          </a:solidFill>
          <a:latin typeface="+mn-lt"/>
          <a:ea typeface="ＭＳ Ｐゴシック" pitchFamily="-65" charset="-128"/>
        </a:defRPr>
      </a:lvl8pPr>
      <a:lvl9pPr marL="4352786" indent="-402733" algn="l" defTabSz="1612818" rtl="0" fontAlgn="base">
        <a:spcBef>
          <a:spcPct val="20000"/>
        </a:spcBef>
        <a:spcAft>
          <a:spcPct val="0"/>
        </a:spcAft>
        <a:buChar char="»"/>
        <a:defRPr sz="35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1pPr>
      <a:lvl2pPr marL="180948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2pPr>
      <a:lvl3pPr marL="361894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3pPr>
      <a:lvl4pPr marL="542842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4pPr>
      <a:lvl5pPr marL="723789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5pPr>
      <a:lvl6pPr marL="904737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6pPr>
      <a:lvl7pPr marL="1085684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7pPr>
      <a:lvl8pPr marL="1266631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8pPr>
      <a:lvl9pPr marL="1447578" algn="l" defTabSz="180948" rtl="0" eaLnBrk="1" latinLnBrk="0" hangingPunct="1">
        <a:defRPr sz="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4675836" y="3179751"/>
            <a:ext cx="6775704" cy="6602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17137" tIns="180948" rIns="217137" bIns="361894"/>
          <a:lstStyle/>
          <a:p>
            <a:pPr indent="-113093">
              <a:spcAft>
                <a:spcPts val="0"/>
              </a:spcAft>
              <a:buClr>
                <a:srgbClr val="27A0A0"/>
              </a:buClr>
              <a:buSzPct val="150000"/>
              <a:tabLst>
                <a:tab pos="251316" algn="l"/>
              </a:tabLst>
            </a:pPr>
            <a:r>
              <a:rPr lang="en-US" sz="2000" b="1" dirty="0">
                <a:solidFill>
                  <a:srgbClr val="2706A0"/>
                </a:solidFill>
                <a:latin typeface="Palatino Linotype"/>
                <a:cs typeface="Palatino Linotype"/>
              </a:rPr>
              <a:t>Results</a:t>
            </a:r>
            <a:r>
              <a:rPr lang="en-US" sz="1900" b="1" dirty="0">
                <a:solidFill>
                  <a:srgbClr val="2706A0"/>
                </a:solidFill>
                <a:latin typeface="Palatino Linotype"/>
                <a:cs typeface="Palatino Linotype"/>
              </a:rPr>
              <a:t> (</a:t>
            </a:r>
            <a:r>
              <a:rPr lang="en-US" sz="2000" b="1" dirty="0">
                <a:solidFill>
                  <a:srgbClr val="2706A0"/>
                </a:solidFill>
                <a:latin typeface="Palatino Linotype"/>
                <a:cs typeface="Palatino Linotype"/>
              </a:rPr>
              <a:t>cont</a:t>
            </a:r>
            <a:r>
              <a:rPr lang="en-US" sz="1900" b="1" dirty="0">
                <a:solidFill>
                  <a:srgbClr val="2706A0"/>
                </a:solidFill>
                <a:latin typeface="Palatino Linotype"/>
                <a:cs typeface="Palatino Linotype"/>
              </a:rPr>
              <a:t>.)</a:t>
            </a:r>
          </a:p>
          <a:p>
            <a:pPr indent="-113093">
              <a:spcAft>
                <a:spcPts val="0"/>
              </a:spcAft>
              <a:buClr>
                <a:srgbClr val="27A0A0"/>
              </a:buClr>
              <a:buSzPct val="150000"/>
              <a:tabLst>
                <a:tab pos="251316" algn="l"/>
              </a:tabLst>
            </a:pPr>
            <a:r>
              <a:rPr lang="en-US" sz="1400" b="1" dirty="0">
                <a:solidFill>
                  <a:srgbClr val="2706A0"/>
                </a:solidFill>
                <a:latin typeface="Palatino Linotype" charset="0"/>
              </a:rPr>
              <a:t>Model Fit (cont.)</a:t>
            </a:r>
            <a:endParaRPr lang="en-US" sz="1400" dirty="0">
              <a:latin typeface="Palatino Linotype" panose="02040502050505030304" pitchFamily="18" charset="0"/>
            </a:endParaRPr>
          </a:p>
          <a:p>
            <a:pPr marL="228600" indent="-22860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In terms of practical implications, ability estimates were similar across models.</a:t>
            </a: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algn="ctr">
              <a:buClr>
                <a:srgbClr val="28908D"/>
              </a:buClr>
              <a:buSzPct val="150000"/>
            </a:pPr>
            <a:r>
              <a:rPr lang="en-US" sz="1400" i="1" dirty="0">
                <a:latin typeface="Palatino Linotype" panose="02040502050505030304" pitchFamily="18" charset="0"/>
              </a:rPr>
              <a:t>Figure. IRT Abilities Generated under the 1PL (x) and the 2PL Model (y).</a:t>
            </a:r>
          </a:p>
          <a:p>
            <a:pPr>
              <a:buClr>
                <a:srgbClr val="28908D"/>
              </a:buClr>
              <a:buSzPct val="150000"/>
            </a:pPr>
            <a:endParaRPr lang="en-US" sz="1400" b="1" dirty="0">
              <a:solidFill>
                <a:srgbClr val="2706A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Clr>
                <a:srgbClr val="28908D"/>
              </a:buClr>
              <a:buSzPct val="150000"/>
            </a:pPr>
            <a:r>
              <a:rPr lang="en-US" sz="14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Explanatory Modeling</a:t>
            </a:r>
            <a:endParaRPr lang="en-US" sz="1400" dirty="0">
              <a:latin typeface="Palatino Linotype" panose="02040502050505030304" pitchFamily="18" charset="0"/>
            </a:endParaRPr>
          </a:p>
          <a:p>
            <a:pPr marL="228600" indent="-22860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Zero-order correlations of item difficulty with length in phonemes, age of acquisition, and frequency were small and non-significant.</a:t>
            </a:r>
          </a:p>
          <a:p>
            <a:pPr marL="228600" indent="-22860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However, based on the Welch test, there was a significant difference in item difficulty among valence levels (</a:t>
            </a:r>
            <a:r>
              <a:rPr lang="en-US" sz="1400" i="1" dirty="0">
                <a:latin typeface="Palatino Linotype" panose="02040502050505030304" pitchFamily="18" charset="0"/>
              </a:rPr>
              <a:t>F</a:t>
            </a:r>
            <a:r>
              <a:rPr lang="en-US" sz="1400" dirty="0">
                <a:latin typeface="Palatino Linotype" panose="02040502050505030304" pitchFamily="18" charset="0"/>
              </a:rPr>
              <a:t>[2, 8.43] = 7.19, </a:t>
            </a:r>
            <a:r>
              <a:rPr lang="en-US" sz="1400" i="1" dirty="0">
                <a:latin typeface="Palatino Linotype" panose="02040502050505030304" pitchFamily="18" charset="0"/>
              </a:rPr>
              <a:t>p </a:t>
            </a:r>
            <a:r>
              <a:rPr lang="en-US" sz="1400" dirty="0">
                <a:latin typeface="Palatino Linotype" panose="02040502050505030304" pitchFamily="18" charset="0"/>
              </a:rPr>
              <a:t>= .015). </a:t>
            </a: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 marL="285750" indent="-285750"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endParaRPr lang="en-US" sz="1400" dirty="0">
              <a:latin typeface="Palatino Linotype" panose="02040502050505030304" pitchFamily="18" charset="0"/>
            </a:endParaRPr>
          </a:p>
          <a:p>
            <a:pPr>
              <a:buClr>
                <a:srgbClr val="28908D"/>
              </a:buClr>
              <a:buSzPct val="150000"/>
            </a:pPr>
            <a:endParaRPr lang="en-US" sz="1400" i="1" dirty="0">
              <a:latin typeface="Palatino Linotype" panose="02040502050505030304" pitchFamily="18" charset="0"/>
            </a:endParaRPr>
          </a:p>
          <a:p>
            <a:pPr>
              <a:buClr>
                <a:srgbClr val="28908D"/>
              </a:buClr>
              <a:buSzPct val="150000"/>
            </a:pPr>
            <a:endParaRPr lang="en-US" sz="1400" i="1" dirty="0">
              <a:latin typeface="Palatino Linotype" panose="02040502050505030304" pitchFamily="18" charset="0"/>
            </a:endParaRPr>
          </a:p>
          <a:p>
            <a:pPr>
              <a:buClr>
                <a:srgbClr val="28908D"/>
              </a:buClr>
              <a:buSzPct val="150000"/>
            </a:pPr>
            <a:r>
              <a:rPr lang="en-US" sz="1400" i="1" dirty="0">
                <a:latin typeface="Palatino Linotype" panose="02040502050505030304" pitchFamily="18" charset="0"/>
              </a:rPr>
              <a:t> </a:t>
            </a:r>
            <a:endParaRPr lang="en-US" sz="1400" dirty="0">
              <a:latin typeface="Palatino Linotype" panose="02040502050505030304" pitchFamily="18" charset="0"/>
            </a:endParaRPr>
          </a:p>
          <a:p>
            <a:pPr>
              <a:buClr>
                <a:srgbClr val="28908D"/>
              </a:buClr>
              <a:buSzPct val="150000"/>
            </a:pPr>
            <a:endParaRPr lang="en-US" sz="1400" dirty="0">
              <a:latin typeface="Palatino Linotype" panose="02040502050505030304" pitchFamily="18" charset="0"/>
            </a:endParaRPr>
          </a:p>
          <a:p>
            <a:endParaRPr lang="en-US" sz="1400" dirty="0">
              <a:latin typeface="Palatino Linotype"/>
              <a:cs typeface="Palatino Linotype"/>
            </a:endParaRPr>
          </a:p>
          <a:p>
            <a:endParaRPr lang="en-US" sz="1400" dirty="0">
              <a:latin typeface="Palatino Linotype"/>
              <a:cs typeface="Palatino Linotype"/>
            </a:endParaRPr>
          </a:p>
          <a:p>
            <a:pPr>
              <a:spcAft>
                <a:spcPts val="855"/>
              </a:spcAft>
              <a:buClr>
                <a:srgbClr val="27A0A0"/>
              </a:buClr>
              <a:buSzPct val="150000"/>
              <a:tabLst>
                <a:tab pos="251316" algn="l"/>
              </a:tabLst>
            </a:pPr>
            <a:endParaRPr lang="en-US" sz="1450" b="1" dirty="0">
              <a:solidFill>
                <a:srgbClr val="2706A0"/>
              </a:solidFill>
              <a:latin typeface="Palatino Linotype"/>
              <a:cs typeface="Palatino Linotype"/>
            </a:endParaRPr>
          </a:p>
          <a:p>
            <a:pPr marL="228600" indent="-228600">
              <a:spcAft>
                <a:spcPts val="855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>
              <a:spcAft>
                <a:spcPts val="855"/>
              </a:spcAft>
              <a:buClr>
                <a:srgbClr val="27A0A0"/>
              </a:buClr>
              <a:buSzPct val="150000"/>
              <a:tabLst>
                <a:tab pos="251316" algn="l"/>
              </a:tabLst>
            </a:pPr>
            <a:endParaRPr lang="en-US" sz="759" dirty="0">
              <a:latin typeface="Palatino Linotype"/>
              <a:cs typeface="Palatino Linotype"/>
            </a:endParaRPr>
          </a:p>
          <a:p>
            <a:pPr marL="285750" indent="-285750">
              <a:spcAft>
                <a:spcPts val="855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endParaRPr lang="en-US" sz="759" dirty="0">
              <a:latin typeface="Palatino Linotype"/>
              <a:cs typeface="Palatino Linotype"/>
            </a:endParaRPr>
          </a:p>
          <a:p>
            <a:pPr marL="285750" indent="-285750">
              <a:spcAft>
                <a:spcPts val="855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endParaRPr lang="en-US" sz="759" dirty="0">
              <a:latin typeface="Palatino Linotype"/>
              <a:cs typeface="Palatino Linotype"/>
            </a:endParaRPr>
          </a:p>
          <a:p>
            <a:pPr marL="285750" indent="-285750">
              <a:spcAft>
                <a:spcPts val="855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endParaRPr lang="en-US" sz="759" dirty="0">
              <a:latin typeface="Palatino Linotype"/>
              <a:cs typeface="Palatino Linotype"/>
            </a:endParaRPr>
          </a:p>
          <a:p>
            <a:pPr marL="285750" indent="-285750">
              <a:spcAft>
                <a:spcPts val="855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endParaRPr lang="en-US" sz="759" dirty="0">
              <a:latin typeface="Palatino Linotype"/>
              <a:cs typeface="Palatino Linotype"/>
            </a:endParaRPr>
          </a:p>
        </p:txBody>
      </p:sp>
      <p:sp>
        <p:nvSpPr>
          <p:cNvPr id="15363" name="Rectangle 180"/>
          <p:cNvSpPr>
            <a:spLocks noChangeArrowheads="1"/>
          </p:cNvSpPr>
          <p:nvPr/>
        </p:nvSpPr>
        <p:spPr bwMode="auto">
          <a:xfrm>
            <a:off x="1588956" y="554175"/>
            <a:ext cx="19082479" cy="227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190" tIns="18095" rIns="36190" bIns="18095">
            <a:spAutoFit/>
          </a:bodyPr>
          <a:lstStyle/>
          <a:p>
            <a:pPr algn="ctr"/>
            <a:endParaRPr lang="en-US" sz="3250" b="1" i="1" dirty="0">
              <a:latin typeface="Palatino Linotype"/>
              <a:cs typeface="Palatino Linotype"/>
            </a:endParaRPr>
          </a:p>
          <a:p>
            <a:pPr algn="ctr"/>
            <a:endParaRPr lang="en-US" sz="3250" b="1" i="1" dirty="0">
              <a:latin typeface="Palatino Linotype"/>
              <a:cs typeface="Palatino Linotype"/>
            </a:endParaRPr>
          </a:p>
          <a:p>
            <a:pPr algn="ctr"/>
            <a:r>
              <a:rPr lang="en-US" sz="3250" b="1" i="1" dirty="0">
                <a:latin typeface="Palatino Linotype"/>
                <a:cs typeface="Palatino Linotype"/>
              </a:rPr>
              <a:t>Item response theory modeling of the Verb Naming Test </a:t>
            </a:r>
          </a:p>
          <a:p>
            <a:pPr algn="ctr"/>
            <a:r>
              <a:rPr lang="en-US" sz="2400" i="1" dirty="0">
                <a:latin typeface="Palatino Linotype"/>
                <a:cs typeface="Palatino Linotype"/>
              </a:rPr>
              <a:t>Fergadiotis, G.</a:t>
            </a:r>
            <a:r>
              <a:rPr lang="en-US" sz="2400" i="1" baseline="30000" dirty="0">
                <a:latin typeface="Palatino Linotype"/>
                <a:cs typeface="Palatino Linotype"/>
              </a:rPr>
              <a:t>1</a:t>
            </a:r>
            <a:r>
              <a:rPr lang="en-US" sz="2400" i="1" dirty="0">
                <a:latin typeface="Palatino Linotype"/>
                <a:cs typeface="Palatino Linotype"/>
              </a:rPr>
              <a:t>, Steel, S.</a:t>
            </a:r>
            <a:r>
              <a:rPr lang="en-US" sz="2400" i="1" baseline="30000" dirty="0">
                <a:latin typeface="Palatino Linotype"/>
                <a:cs typeface="Palatino Linotype"/>
              </a:rPr>
              <a:t>1</a:t>
            </a:r>
            <a:r>
              <a:rPr lang="en-US" sz="2400" i="1" dirty="0">
                <a:latin typeface="Palatino Linotype"/>
                <a:cs typeface="Palatino Linotype"/>
              </a:rPr>
              <a:t>,  Nicholson, H.</a:t>
            </a:r>
            <a:r>
              <a:rPr lang="en-US" sz="2400" i="1" baseline="30000" dirty="0">
                <a:latin typeface="Palatino Linotype"/>
                <a:cs typeface="Palatino Linotype"/>
              </a:rPr>
              <a:t>2</a:t>
            </a:r>
            <a:r>
              <a:rPr lang="en-US" sz="2400" i="1" dirty="0">
                <a:latin typeface="Palatino Linotype"/>
                <a:cs typeface="Palatino Linotype"/>
              </a:rPr>
              <a:t> , Swiderski, A.</a:t>
            </a:r>
            <a:r>
              <a:rPr lang="en-US" sz="2400" i="1" baseline="30000" dirty="0">
                <a:latin typeface="Palatino Linotype"/>
                <a:cs typeface="Palatino Linotype"/>
              </a:rPr>
              <a:t>3,4</a:t>
            </a:r>
            <a:r>
              <a:rPr lang="en-US" sz="2400" i="1" dirty="0">
                <a:latin typeface="Palatino Linotype"/>
                <a:cs typeface="Palatino Linotype"/>
              </a:rPr>
              <a:t>, Dickey, M. </a:t>
            </a:r>
            <a:r>
              <a:rPr lang="en-US" sz="2400" i="1" baseline="30000" dirty="0">
                <a:latin typeface="Palatino Linotype"/>
                <a:cs typeface="Palatino Linotype"/>
              </a:rPr>
              <a:t>3,4</a:t>
            </a:r>
            <a:r>
              <a:rPr lang="en-US" sz="2400" i="1" dirty="0">
                <a:latin typeface="Palatino Linotype"/>
                <a:cs typeface="Palatino Linotype"/>
              </a:rPr>
              <a:t>, </a:t>
            </a:r>
            <a:r>
              <a:rPr lang="en-US" sz="2400" i="1" dirty="0" err="1">
                <a:latin typeface="Palatino Linotype"/>
                <a:cs typeface="Palatino Linotype"/>
              </a:rPr>
              <a:t>Fleegle</a:t>
            </a:r>
            <a:r>
              <a:rPr lang="en-US" sz="2400" i="1" dirty="0">
                <a:latin typeface="Palatino Linotype"/>
                <a:cs typeface="Palatino Linotype"/>
              </a:rPr>
              <a:t>, M.</a:t>
            </a:r>
            <a:r>
              <a:rPr lang="en-US" sz="2400" i="1" baseline="30000" dirty="0">
                <a:latin typeface="Palatino Linotype"/>
                <a:cs typeface="Palatino Linotype"/>
              </a:rPr>
              <a:t>1</a:t>
            </a:r>
            <a:r>
              <a:rPr lang="en-US" sz="2400" i="1" dirty="0">
                <a:latin typeface="Palatino Linotype"/>
                <a:cs typeface="Palatino Linotype"/>
              </a:rPr>
              <a:t>, Hula, W.</a:t>
            </a:r>
            <a:r>
              <a:rPr lang="en-US" sz="2400" i="1" baseline="30000" dirty="0">
                <a:latin typeface="Palatino Linotype"/>
                <a:cs typeface="Palatino Linotype"/>
              </a:rPr>
              <a:t>3,4</a:t>
            </a:r>
          </a:p>
          <a:p>
            <a:pPr algn="ctr"/>
            <a:r>
              <a:rPr lang="en-US" sz="2400" i="1" baseline="30000" dirty="0">
                <a:latin typeface="Palatino Linotype"/>
                <a:cs typeface="Palatino Linotype"/>
              </a:rPr>
              <a:t>1</a:t>
            </a:r>
            <a:r>
              <a:rPr lang="en-US" sz="2400" i="1" dirty="0">
                <a:latin typeface="Palatino Linotype"/>
                <a:cs typeface="Palatino Linotype"/>
              </a:rPr>
              <a:t>Portland State U, </a:t>
            </a:r>
            <a:r>
              <a:rPr lang="en-US" sz="2400" i="1" baseline="30000" dirty="0">
                <a:latin typeface="Palatino Linotype"/>
                <a:cs typeface="Palatino Linotype"/>
              </a:rPr>
              <a:t>2</a:t>
            </a:r>
            <a:r>
              <a:rPr lang="en-US" sz="2400" i="1" dirty="0">
                <a:latin typeface="Palatino Linotype"/>
                <a:cs typeface="Palatino Linotype"/>
              </a:rPr>
              <a:t>VA Minneapolis Healthcare System, </a:t>
            </a:r>
            <a:r>
              <a:rPr lang="en-US" sz="2400" i="1" baseline="30000" dirty="0">
                <a:latin typeface="Palatino Linotype"/>
                <a:cs typeface="Palatino Linotype"/>
              </a:rPr>
              <a:t>3</a:t>
            </a:r>
            <a:r>
              <a:rPr lang="en-US" sz="2400" i="1" dirty="0">
                <a:latin typeface="Palatino Linotype"/>
                <a:cs typeface="Palatino Linotype"/>
              </a:rPr>
              <a:t>VA Pittsburgh Healthcare System, </a:t>
            </a:r>
            <a:r>
              <a:rPr lang="en-US" sz="2400" i="1" baseline="30000" dirty="0">
                <a:latin typeface="Palatino Linotype"/>
                <a:cs typeface="Palatino Linotype"/>
              </a:rPr>
              <a:t>4</a:t>
            </a:r>
            <a:r>
              <a:rPr lang="en-US" sz="2400" i="1" dirty="0">
                <a:latin typeface="Palatino Linotype"/>
                <a:cs typeface="Palatino Linotype"/>
              </a:rPr>
              <a:t>U of Pittsburgh</a:t>
            </a:r>
            <a:endParaRPr lang="en-US" sz="2400" dirty="0">
              <a:solidFill>
                <a:srgbClr val="000000"/>
              </a:solidFill>
              <a:latin typeface="Palatino Linotype"/>
              <a:cs typeface="Palatino Linotype"/>
            </a:endParaRPr>
          </a:p>
        </p:txBody>
      </p:sp>
      <p:sp>
        <p:nvSpPr>
          <p:cNvPr id="15368" name="Text Box 25"/>
          <p:cNvSpPr txBox="1">
            <a:spLocks noChangeArrowheads="1"/>
          </p:cNvSpPr>
          <p:nvPr/>
        </p:nvSpPr>
        <p:spPr bwMode="auto">
          <a:xfrm>
            <a:off x="7608852" y="7563559"/>
            <a:ext cx="6773333" cy="86173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17137" tIns="180948" rIns="217137" bIns="361894"/>
          <a:lstStyle/>
          <a:p>
            <a:pPr>
              <a:spcAft>
                <a:spcPts val="0"/>
              </a:spcAft>
              <a:tabLst>
                <a:tab pos="197911" algn="l"/>
                <a:tab pos="2284459" algn="l"/>
              </a:tabLst>
            </a:pPr>
            <a:r>
              <a:rPr lang="en-US" sz="2000" b="1" dirty="0">
                <a:solidFill>
                  <a:srgbClr val="2706A0"/>
                </a:solidFill>
                <a:latin typeface="Palatino Linotype"/>
                <a:cs typeface="Palatino Linotype"/>
              </a:rPr>
              <a:t>Results</a:t>
            </a:r>
            <a:r>
              <a:rPr lang="en-US" sz="1900" b="1" dirty="0">
                <a:solidFill>
                  <a:srgbClr val="2706A0"/>
                </a:solidFill>
                <a:latin typeface="Palatino Linotype"/>
                <a:cs typeface="Palatino Linotype"/>
              </a:rPr>
              <a:t> </a:t>
            </a:r>
          </a:p>
          <a:p>
            <a:pPr>
              <a:spcAft>
                <a:spcPts val="0"/>
              </a:spcAft>
              <a:tabLst>
                <a:tab pos="197911" algn="l"/>
                <a:tab pos="2284459" algn="l"/>
              </a:tabLst>
            </a:pPr>
            <a:r>
              <a:rPr lang="en-US" sz="1400" b="1" dirty="0">
                <a:solidFill>
                  <a:srgbClr val="2706A0"/>
                </a:solidFill>
                <a:latin typeface="Palatino Linotype" charset="0"/>
              </a:rPr>
              <a:t>Model Fit</a:t>
            </a: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r>
              <a:rPr lang="en-US" sz="1400" dirty="0">
                <a:latin typeface="Palatino Linotype" panose="02040502050505030304" pitchFamily="18" charset="0"/>
              </a:rPr>
              <a:t>Both unidimensional models converged to solutions with no out-of-range parameter values and their global fit indices provided evidence of adequate model fit.</a:t>
            </a: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900" dirty="0">
              <a:latin typeface="Palatino Linotype" panose="02040502050505030304" pitchFamily="18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9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 panose="02040502050505030304" pitchFamily="18" charset="0"/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Clr>
                <a:srgbClr val="28908D"/>
              </a:buClr>
              <a:buSzPct val="150000"/>
              <a:buFont typeface="Wingdings" charset="2"/>
              <a:buChar char="§"/>
              <a:tabLst>
                <a:tab pos="197911" algn="l"/>
                <a:tab pos="2284459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Helvetica" charset="0"/>
              </a:rPr>
              <a:t>However, some local model strain was noted (item “give”).</a:t>
            </a:r>
            <a:endParaRPr lang="en-US" sz="1400" dirty="0"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ea typeface="Helvetica" charset="0"/>
              <a:cs typeface="Helvetica" charset="0"/>
            </a:endParaRPr>
          </a:p>
          <a:p>
            <a:pPr marL="228600" indent="-228600">
              <a:spcAft>
                <a:spcPts val="834"/>
              </a:spcAft>
              <a:buFont typeface="Wingdings" charset="2"/>
              <a:buChar char="§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ea typeface="Helvetica" charset="0"/>
              <a:cs typeface="Palatino Linotype"/>
            </a:endParaRPr>
          </a:p>
          <a:p>
            <a:pPr>
              <a:spcAft>
                <a:spcPts val="834"/>
              </a:spcAft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ea typeface="Helvetica" charset="0"/>
              <a:cs typeface="Palatino Linotype"/>
            </a:endParaRPr>
          </a:p>
        </p:txBody>
      </p:sp>
      <p:sp>
        <p:nvSpPr>
          <p:cNvPr id="15369" name="Text Box 30"/>
          <p:cNvSpPr txBox="1">
            <a:spLocks noChangeArrowheads="1"/>
          </p:cNvSpPr>
          <p:nvPr/>
        </p:nvSpPr>
        <p:spPr bwMode="auto">
          <a:xfrm>
            <a:off x="3957638" y="13253821"/>
            <a:ext cx="192881" cy="15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190" tIns="18095" rIns="36190" bIns="18095">
            <a:spAutoFit/>
          </a:bodyPr>
          <a:lstStyle/>
          <a:p>
            <a:pPr>
              <a:spcBef>
                <a:spcPct val="50000"/>
              </a:spcBef>
            </a:pPr>
            <a:endParaRPr lang="en-US" sz="759" dirty="0">
              <a:latin typeface="Palatino Linotype"/>
              <a:cs typeface="Palatino Linotype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96432" y="3179751"/>
            <a:ext cx="6773333" cy="6252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17137" tIns="180948" rIns="217137" bIns="361894"/>
          <a:lstStyle/>
          <a:p>
            <a:pPr marL="0" lvl="1">
              <a:spcAft>
                <a:spcPts val="413"/>
              </a:spcAft>
              <a:buClr>
                <a:srgbClr val="27A0A0"/>
              </a:buClr>
              <a:buSzPct val="150000"/>
              <a:tabLst>
                <a:tab pos="286503" algn="l"/>
                <a:tab pos="3307060" algn="l"/>
              </a:tabLst>
            </a:pPr>
            <a:r>
              <a:rPr lang="en-US" sz="2000" b="1" dirty="0">
                <a:solidFill>
                  <a:srgbClr val="120C91"/>
                </a:solidFill>
                <a:latin typeface="Palatino Linotype" charset="0"/>
                <a:ea typeface="Palatino Linotype" charset="0"/>
                <a:cs typeface="Palatino Linotype" charset="0"/>
              </a:rPr>
              <a:t>Introduction</a:t>
            </a:r>
            <a:endParaRPr lang="en-US" sz="20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228600" lvl="1" indent="-228600">
              <a:spcAft>
                <a:spcPts val="413"/>
              </a:spcAft>
              <a:buClr>
                <a:srgbClr val="27A0A0"/>
              </a:buClr>
              <a:buSzPct val="150000"/>
              <a:buFont typeface="Wingdings" pitchFamily="2" charset="2"/>
              <a:buChar char="§"/>
              <a:tabLst>
                <a:tab pos="286503" algn="l"/>
                <a:tab pos="3307060" algn="l"/>
              </a:tabLst>
            </a:pPr>
            <a:r>
              <a:rPr lang="en-US" sz="1400" dirty="0">
                <a:latin typeface="Palatino Linotype" panose="02040502050505030304" pitchFamily="18" charset="0"/>
              </a:rPr>
              <a:t>Verbs play a central role in sentence production</a:t>
            </a:r>
            <a:r>
              <a:rPr lang="en-US" sz="1400" baseline="30000" dirty="0">
                <a:latin typeface="Palatino Linotype" panose="02040502050505030304" pitchFamily="18" charset="0"/>
              </a:rPr>
              <a:t>[1]</a:t>
            </a:r>
            <a:r>
              <a:rPr lang="en-US" sz="1400" dirty="0">
                <a:latin typeface="Palatino Linotype" panose="02040502050505030304" pitchFamily="18" charset="0"/>
              </a:rPr>
              <a:t> and multiple verb-focused treatments have compelling efficacy data</a:t>
            </a:r>
            <a:r>
              <a:rPr lang="en-US" sz="1400" baseline="30000" dirty="0">
                <a:latin typeface="Palatino Linotype" panose="02040502050505030304" pitchFamily="18" charset="0"/>
              </a:rPr>
              <a:t>[2]–[5]</a:t>
            </a:r>
            <a:r>
              <a:rPr lang="en-US" sz="1400" dirty="0">
                <a:latin typeface="Palatino Linotype" panose="02040502050505030304" pitchFamily="18" charset="0"/>
              </a:rPr>
              <a:t>. There is also an ongoing debate about the existence and interpretation of selective impairment of verbs vs. nouns</a:t>
            </a:r>
            <a:r>
              <a:rPr lang="en-US" sz="1400" baseline="30000" dirty="0">
                <a:latin typeface="Palatino Linotype" panose="02040502050505030304" pitchFamily="18" charset="0"/>
              </a:rPr>
              <a:t>[6]–[9]</a:t>
            </a:r>
            <a:r>
              <a:rPr lang="en-US" sz="1400" dirty="0">
                <a:latin typeface="Palatino Linotype" panose="02040502050505030304" pitchFamily="18" charset="0"/>
              </a:rPr>
              <a:t>. Such findings underline the importance of rigorous measurement of action naming for both theory and clinical practice.</a:t>
            </a:r>
          </a:p>
          <a:p>
            <a:pPr marL="228600" lvl="1" indent="-228600">
              <a:spcAft>
                <a:spcPts val="413"/>
              </a:spcAft>
              <a:buClr>
                <a:srgbClr val="27A0A0"/>
              </a:buClr>
              <a:buSzPct val="150000"/>
              <a:buFont typeface="Wingdings" pitchFamily="2" charset="2"/>
              <a:buChar char="§"/>
              <a:tabLst>
                <a:tab pos="286503" algn="l"/>
                <a:tab pos="3307060" algn="l"/>
              </a:tabLst>
            </a:pPr>
            <a:r>
              <a:rPr lang="en-US" sz="1400" dirty="0">
                <a:latin typeface="Palatino Linotype" panose="02040502050505030304" pitchFamily="18" charset="0"/>
              </a:rPr>
              <a:t>Item response theory (IRT</a:t>
            </a:r>
            <a:r>
              <a:rPr lang="en-US" sz="1400" baseline="30000" dirty="0">
                <a:latin typeface="Palatino Linotype" panose="02040502050505030304" pitchFamily="18" charset="0"/>
              </a:rPr>
              <a:t>[10], [11]</a:t>
            </a:r>
            <a:r>
              <a:rPr lang="en-US" sz="1400" dirty="0">
                <a:latin typeface="Palatino Linotype" panose="02040502050505030304" pitchFamily="18" charset="0"/>
              </a:rPr>
              <a:t>) is a psychometric framework that can be successfully applied to the development of tools with robust psychometric properties for anomia assessment</a:t>
            </a:r>
            <a:r>
              <a:rPr lang="en-US" sz="1400" baseline="30000" dirty="0">
                <a:latin typeface="Palatino Linotype" panose="02040502050505030304" pitchFamily="18" charset="0"/>
              </a:rPr>
              <a:t>[12]–[16]</a:t>
            </a:r>
            <a:r>
              <a:rPr lang="en-US" sz="1400" dirty="0">
                <a:latin typeface="Palatino Linotype" panose="02040502050505030304" pitchFamily="18" charset="0"/>
              </a:rPr>
              <a:t>, including computer-adaptive testing.</a:t>
            </a:r>
          </a:p>
          <a:p>
            <a:pPr marL="228600" lvl="1" indent="-228600">
              <a:spcAft>
                <a:spcPts val="413"/>
              </a:spcAft>
              <a:buClr>
                <a:srgbClr val="27A0A0"/>
              </a:buClr>
              <a:buSzPct val="150000"/>
              <a:buFont typeface="Wingdings" pitchFamily="2" charset="2"/>
              <a:buChar char="§"/>
              <a:tabLst>
                <a:tab pos="286503" algn="l"/>
                <a:tab pos="3307060" algn="l"/>
              </a:tabLst>
            </a:pPr>
            <a:r>
              <a:rPr lang="en-US" sz="1400" dirty="0">
                <a:latin typeface="Palatino Linotype" panose="02040502050505030304" pitchFamily="18" charset="0"/>
              </a:rPr>
              <a:t>To apply IRT, data must meet certain assumptions. First, data must be unidimensional. A second assumption concerns the form of the model. The simplest model, the one-parameter logistic (1-PL) model, assumes equal discrimination across items. The two-parameter logistic (2-PL) model relaxes this assumption but requires larger sample sizes for stable parameter estimation</a:t>
            </a:r>
            <a:r>
              <a:rPr lang="en-US" sz="1400" baseline="30000" dirty="0">
                <a:latin typeface="Palatino Linotype" panose="02040502050505030304" pitchFamily="18" charset="0"/>
              </a:rPr>
              <a:t>[10]</a:t>
            </a:r>
            <a:r>
              <a:rPr lang="en-US" sz="1400" dirty="0">
                <a:latin typeface="Palatino Linotype" panose="02040502050505030304" pitchFamily="18" charset="0"/>
              </a:rPr>
              <a:t>.</a:t>
            </a:r>
          </a:p>
          <a:p>
            <a:pPr marL="228600" lvl="1" indent="-228600">
              <a:spcAft>
                <a:spcPts val="413"/>
              </a:spcAft>
              <a:buClr>
                <a:srgbClr val="27A0A0"/>
              </a:buClr>
              <a:buSzPct val="150000"/>
              <a:buFont typeface="Wingdings" pitchFamily="2" charset="2"/>
              <a:buChar char="§"/>
              <a:tabLst>
                <a:tab pos="286503" algn="l"/>
                <a:tab pos="3307060" algn="l"/>
              </a:tabLst>
            </a:pPr>
            <a:r>
              <a:rPr lang="en-US" sz="1400" dirty="0">
                <a:latin typeface="Palatino Linotype" panose="02040502050505030304" pitchFamily="18" charset="0"/>
              </a:rPr>
              <a:t>IRT can also investigate test validity using item difficulty modeling</a:t>
            </a:r>
            <a:r>
              <a:rPr lang="en-US" sz="1400" baseline="30000" dirty="0">
                <a:latin typeface="Palatino Linotype" panose="02040502050505030304" pitchFamily="18" charset="0"/>
              </a:rPr>
              <a:t>[12]</a:t>
            </a:r>
            <a:r>
              <a:rPr lang="en-US" sz="1400" dirty="0">
                <a:latin typeface="Palatino Linotype" panose="02040502050505030304" pitchFamily="18" charset="0"/>
              </a:rPr>
              <a:t>. The item difficulty parameters should be a function of the factors that cognitive-linguistic theory predicts will affect the difficulty of the items, such as valence (i.e., verb-argument structure)</a:t>
            </a:r>
            <a:r>
              <a:rPr lang="en-US" sz="1400" baseline="30000" dirty="0">
                <a:latin typeface="Palatino Linotype" panose="02040502050505030304" pitchFamily="18" charset="0"/>
              </a:rPr>
              <a:t>[17], [18]</a:t>
            </a:r>
            <a:r>
              <a:rPr lang="en-US" sz="1400" dirty="0">
                <a:latin typeface="Palatino Linotype" panose="02040502050505030304" pitchFamily="18" charset="0"/>
              </a:rPr>
              <a:t>. Thus, the quality of test score interpretations can be assessed by the extent to which a priori selected variables can predict item difficulty.</a:t>
            </a:r>
            <a:endParaRPr lang="en-US" sz="1400" b="1" dirty="0">
              <a:latin typeface="Palatino Linotype" panose="02040502050505030304" pitchFamily="18" charset="0"/>
            </a:endParaRPr>
          </a:p>
          <a:p>
            <a:pPr marL="228600" indent="-228600"/>
            <a:r>
              <a:rPr lang="en-US" sz="1400" b="1" dirty="0">
                <a:solidFill>
                  <a:srgbClr val="2706A0"/>
                </a:solidFill>
                <a:latin typeface="Palatino Linotype" panose="02040502050505030304" pitchFamily="18" charset="0"/>
              </a:rPr>
              <a:t>Aims</a:t>
            </a:r>
            <a:endParaRPr lang="en-US" sz="1400" dirty="0">
              <a:solidFill>
                <a:srgbClr val="2706A0"/>
              </a:solidFill>
              <a:latin typeface="Palatino Linotype" panose="02040502050505030304" pitchFamily="18" charset="0"/>
            </a:endParaRPr>
          </a:p>
          <a:p>
            <a:pPr marL="228600" indent="-228600">
              <a:buClr>
                <a:srgbClr val="28908D"/>
              </a:buClr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Investigate whether a commonly used action naming test, the Verb Naming Test (VNT</a:t>
            </a:r>
            <a:r>
              <a:rPr lang="en-US" sz="1400" baseline="30000" dirty="0">
                <a:latin typeface="Palatino Linotype" panose="02040502050505030304" pitchFamily="18" charset="0"/>
              </a:rPr>
              <a:t>[19]</a:t>
            </a:r>
            <a:r>
              <a:rPr lang="en-US" sz="1400" dirty="0">
                <a:latin typeface="Palatino Linotype" panose="02040502050505030304" pitchFamily="18" charset="0"/>
              </a:rPr>
              <a:t>), could be adequately fitted to an appropriate IRT model.</a:t>
            </a:r>
          </a:p>
          <a:p>
            <a:pPr marL="228600" indent="-228600">
              <a:buClr>
                <a:srgbClr val="28908D"/>
              </a:buClr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Provide a basis for interpretation of the resulting scores by relating valence to item difficulty and lexical variables that predict object naming</a:t>
            </a:r>
            <a:r>
              <a:rPr lang="en-US" sz="1400" baseline="30000" dirty="0">
                <a:latin typeface="Palatino Linotype" panose="02040502050505030304" pitchFamily="18" charset="0"/>
              </a:rPr>
              <a:t>[12]</a:t>
            </a:r>
            <a:r>
              <a:rPr lang="en-US" sz="1400" dirty="0">
                <a:latin typeface="Palatino Linotype" panose="02040502050505030304" pitchFamily="18" charset="0"/>
              </a:rPr>
              <a:t>.</a:t>
            </a:r>
          </a:p>
        </p:txBody>
      </p:sp>
      <p:sp>
        <p:nvSpPr>
          <p:cNvPr id="15487" name="Rectangle 127"/>
          <p:cNvSpPr>
            <a:spLocks noChangeArrowheads="1"/>
          </p:cNvSpPr>
          <p:nvPr/>
        </p:nvSpPr>
        <p:spPr bwMode="auto">
          <a:xfrm>
            <a:off x="7608852" y="3179751"/>
            <a:ext cx="6773333" cy="40338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17137" tIns="180948" rIns="217137" bIns="361894"/>
          <a:lstStyle/>
          <a:p>
            <a:pPr>
              <a:spcAft>
                <a:spcPts val="0"/>
              </a:spcAft>
              <a:buClr>
                <a:srgbClr val="28908D"/>
              </a:buClr>
              <a:buSzPct val="150000"/>
            </a:pPr>
            <a:r>
              <a:rPr lang="en-US" sz="20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Method (cont.)</a:t>
            </a: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</a:pPr>
            <a:r>
              <a:rPr lang="en-US" sz="15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Primary Analysis</a:t>
            </a: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</a:pPr>
            <a:r>
              <a:rPr lang="en-US" sz="14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Model Fit</a:t>
            </a:r>
          </a:p>
          <a:p>
            <a:pPr marL="228600" indent="-228600">
              <a:spcAft>
                <a:spcPts val="0"/>
              </a:spcAft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b="1" dirty="0">
                <a:latin typeface="Palatino Linotype" panose="02040502050505030304" pitchFamily="18" charset="0"/>
              </a:rPr>
              <a:t>Unidimensionality </a:t>
            </a:r>
            <a:r>
              <a:rPr lang="en-US" sz="1400" dirty="0">
                <a:latin typeface="Palatino Linotype" panose="02040502050505030304" pitchFamily="18" charset="0"/>
              </a:rPr>
              <a:t>for a 1-PL and a 2-PL model was assessed within a categorical confirmatory factor analytic framework in </a:t>
            </a:r>
            <a:r>
              <a:rPr lang="en-US" sz="1400" dirty="0" err="1">
                <a:latin typeface="Palatino Linotype" panose="02040502050505030304" pitchFamily="18" charset="0"/>
              </a:rPr>
              <a:t>Mplus</a:t>
            </a:r>
            <a:r>
              <a:rPr lang="en-US" sz="1400" dirty="0">
                <a:latin typeface="Palatino Linotype" panose="02040502050505030304" pitchFamily="18" charset="0"/>
              </a:rPr>
              <a:t> 8</a:t>
            </a:r>
            <a:r>
              <a:rPr lang="en-US" sz="1400" baseline="30000" dirty="0">
                <a:latin typeface="Palatino Linotype" panose="02040502050505030304" pitchFamily="18" charset="0"/>
              </a:rPr>
              <a:t>[20]</a:t>
            </a:r>
            <a:r>
              <a:rPr lang="en-US" sz="1400" dirty="0">
                <a:latin typeface="Palatino Linotype" panose="02040502050505030304" pitchFamily="18" charset="0"/>
              </a:rPr>
              <a:t> using the WLSMV estimator</a:t>
            </a:r>
            <a:r>
              <a:rPr lang="en-US" sz="1400" baseline="30000" dirty="0">
                <a:latin typeface="Palatino Linotype" panose="02040502050505030304" pitchFamily="18" charset="0"/>
              </a:rPr>
              <a:t>[21]</a:t>
            </a:r>
            <a:r>
              <a:rPr lang="en-US" sz="1400" dirty="0">
                <a:latin typeface="Palatino Linotype" panose="02040502050505030304" pitchFamily="18" charset="0"/>
              </a:rPr>
              <a:t>. To evaluate global model fit, we used the mean- and variance-adjusted </a:t>
            </a:r>
            <a:r>
              <a:rPr lang="el-GR" sz="1400" i="1" dirty="0">
                <a:latin typeface="Palatino Linotype" panose="02040502050505030304" pitchFamily="18" charset="0"/>
              </a:rPr>
              <a:t>χ</a:t>
            </a:r>
            <a:r>
              <a:rPr lang="en-US" sz="1400" i="1" baseline="30000" dirty="0">
                <a:latin typeface="Palatino Linotype" panose="02040502050505030304" pitchFamily="18" charset="0"/>
              </a:rPr>
              <a:t>2</a:t>
            </a:r>
            <a:r>
              <a:rPr lang="en-US" sz="1400" dirty="0">
                <a:latin typeface="Palatino Linotype" panose="02040502050505030304" pitchFamily="18" charset="0"/>
              </a:rPr>
              <a:t> statistic, the comparative fit index</a:t>
            </a:r>
            <a:r>
              <a:rPr lang="en-US" sz="1400" baseline="30000" dirty="0">
                <a:latin typeface="Palatino Linotype" panose="02040502050505030304" pitchFamily="18" charset="0"/>
              </a:rPr>
              <a:t>[22]</a:t>
            </a:r>
            <a:r>
              <a:rPr lang="en-US" sz="1400" dirty="0">
                <a:latin typeface="Palatino Linotype" panose="02040502050505030304" pitchFamily="18" charset="0"/>
              </a:rPr>
              <a:t>, and the root-mean-square error of approximation</a:t>
            </a:r>
            <a:r>
              <a:rPr lang="en-US" sz="1400" baseline="30000" dirty="0">
                <a:latin typeface="Palatino Linotype" panose="02040502050505030304" pitchFamily="18" charset="0"/>
              </a:rPr>
              <a:t>[22]</a:t>
            </a:r>
            <a:r>
              <a:rPr lang="en-US" sz="1400" dirty="0">
                <a:latin typeface="Palatino Linotype" panose="02040502050505030304" pitchFamily="18" charset="0"/>
              </a:rPr>
              <a:t>.</a:t>
            </a:r>
          </a:p>
          <a:p>
            <a:pPr marL="228600" indent="-228600">
              <a:spcAft>
                <a:spcPts val="600"/>
              </a:spcAft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  <a:ea typeface="Palatino Linotype" charset="0"/>
                <a:cs typeface="Palatino Linotype" charset="0"/>
              </a:rPr>
              <a:t>The assumption </a:t>
            </a:r>
            <a:r>
              <a:rPr lang="en-US" sz="1400" b="1" dirty="0">
                <a:latin typeface="Palatino Linotype" panose="02040502050505030304" pitchFamily="18" charset="0"/>
                <a:ea typeface="Palatino Linotype" charset="0"/>
                <a:cs typeface="Palatino Linotype" charset="0"/>
              </a:rPr>
              <a:t>equal discrimination</a:t>
            </a:r>
            <a:r>
              <a:rPr lang="en-US" sz="1400" dirty="0">
                <a:latin typeface="Palatino Linotype" panose="02040502050505030304" pitchFamily="18" charset="0"/>
                <a:ea typeface="Palatino Linotype" charset="0"/>
                <a:cs typeface="Palatino Linotype" charset="0"/>
              </a:rPr>
              <a:t> was </a:t>
            </a:r>
            <a:r>
              <a:rPr lang="en-US" sz="1400" dirty="0">
                <a:latin typeface="Palatino Linotype" panose="02040502050505030304" pitchFamily="18" charset="0"/>
              </a:rPr>
              <a:t>assessed with a </a:t>
            </a:r>
            <a:r>
              <a:rPr lang="el-GR" sz="1400" i="1" dirty="0">
                <a:latin typeface="Palatino Linotype" panose="02040502050505030304" pitchFamily="18" charset="0"/>
              </a:rPr>
              <a:t>χ</a:t>
            </a:r>
            <a:r>
              <a:rPr lang="en-US" sz="1400" i="1" baseline="30000" dirty="0">
                <a:latin typeface="Palatino Linotype" panose="02040502050505030304" pitchFamily="18" charset="0"/>
              </a:rPr>
              <a:t>2 </a:t>
            </a:r>
            <a:r>
              <a:rPr lang="en-US" sz="1400" i="1" dirty="0">
                <a:latin typeface="Palatino Linotype" panose="02040502050505030304" pitchFamily="18" charset="0"/>
              </a:rPr>
              <a:t>– </a:t>
            </a:r>
            <a:r>
              <a:rPr lang="en-US" sz="1400" dirty="0">
                <a:latin typeface="Palatino Linotype" panose="02040502050505030304" pitchFamily="18" charset="0"/>
              </a:rPr>
              <a:t>based nested model difference. Further, for the 1-PL model, modification indices and </a:t>
            </a:r>
            <a:r>
              <a:rPr lang="el-GR" sz="1400" i="1" dirty="0">
                <a:latin typeface="Palatino Linotype" panose="02040502050505030304" pitchFamily="18" charset="0"/>
              </a:rPr>
              <a:t>χ</a:t>
            </a:r>
            <a:r>
              <a:rPr lang="en-US" sz="1400" i="1" baseline="30000" dirty="0">
                <a:latin typeface="Palatino Linotype" panose="02040502050505030304" pitchFamily="18" charset="0"/>
              </a:rPr>
              <a:t>2 </a:t>
            </a:r>
            <a:r>
              <a:rPr lang="en-US" sz="1400" i="1" dirty="0">
                <a:latin typeface="Palatino Linotype" panose="02040502050505030304" pitchFamily="18" charset="0"/>
              </a:rPr>
              <a:t>– </a:t>
            </a:r>
            <a:r>
              <a:rPr lang="en-US" sz="1400" dirty="0">
                <a:latin typeface="Palatino Linotype" panose="02040502050505030304" pitchFamily="18" charset="0"/>
              </a:rPr>
              <a:t>based item fit statistics were estimated. </a:t>
            </a: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</a:pPr>
            <a:r>
              <a:rPr lang="en-US" sz="14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Explanatory Modeling</a:t>
            </a:r>
          </a:p>
          <a:p>
            <a:pPr marL="228600" indent="-228600">
              <a:spcAft>
                <a:spcPts val="0"/>
              </a:spcAft>
              <a:buClr>
                <a:srgbClr val="28908D"/>
              </a:buClr>
              <a:buSzPct val="150000"/>
              <a:buFont typeface="Wingdings" pitchFamily="2" charset="2"/>
              <a:buChar char="§"/>
            </a:pPr>
            <a:r>
              <a:rPr lang="en-US" sz="1400" dirty="0">
                <a:latin typeface="Palatino Linotype" panose="02040502050505030304" pitchFamily="18" charset="0"/>
              </a:rPr>
              <a:t>To assess the relationship between valence and item difficulty, data were analyzed using ANOVA in SPSS 27 (Welch robust test of equality of means), followed by pairwise comparisons. Zero-order correlations further examined the relationship between item difficulty and lexical variables relevant to object naming (frequency</a:t>
            </a:r>
            <a:r>
              <a:rPr lang="en-US" sz="1400" baseline="30000" dirty="0">
                <a:latin typeface="Palatino Linotype" panose="02040502050505030304" pitchFamily="18" charset="0"/>
              </a:rPr>
              <a:t>[23]</a:t>
            </a:r>
            <a:r>
              <a:rPr lang="en-US" sz="1400" dirty="0">
                <a:latin typeface="Palatino Linotype" panose="02040502050505030304" pitchFamily="18" charset="0"/>
              </a:rPr>
              <a:t>, phonemic length, and age of acquisition</a:t>
            </a:r>
            <a:r>
              <a:rPr lang="en-US" sz="1400" baseline="30000" dirty="0">
                <a:latin typeface="Palatino Linotype" panose="02040502050505030304" pitchFamily="18" charset="0"/>
              </a:rPr>
              <a:t>[24]</a:t>
            </a:r>
            <a:r>
              <a:rPr lang="en-US" sz="1400" dirty="0">
                <a:latin typeface="Palatino Linotype" panose="02040502050505030304" pitchFamily="18" charset="0"/>
              </a:rPr>
              <a:t>). </a:t>
            </a:r>
            <a:endParaRPr lang="en-US" sz="1400" dirty="0">
              <a:latin typeface="Palatino Linotype" panose="02040502050505030304" pitchFamily="18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</a:pPr>
            <a:endParaRPr lang="en-US" sz="1400" b="1" dirty="0">
              <a:solidFill>
                <a:srgbClr val="2706A0"/>
              </a:solidFill>
              <a:latin typeface="Palatino Linotype" panose="02040502050505030304" pitchFamily="18" charset="0"/>
              <a:ea typeface="Palatino Linotype" charset="0"/>
              <a:cs typeface="Palatino Linotype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96432" y="9781828"/>
            <a:ext cx="6773333" cy="6399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217137" tIns="180948" rIns="217137" bIns="361894" numCol="1" spcCol="2194560"/>
          <a:lstStyle/>
          <a:p>
            <a:pPr>
              <a:lnSpc>
                <a:spcPct val="60000"/>
              </a:lnSpc>
              <a:spcAft>
                <a:spcPts val="600"/>
              </a:spcAft>
              <a:tabLst>
                <a:tab pos="197911" algn="l"/>
                <a:tab pos="2284459" algn="l"/>
              </a:tabLst>
            </a:pPr>
            <a:r>
              <a:rPr lang="en-US" sz="20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Method</a:t>
            </a:r>
          </a:p>
          <a:p>
            <a:pPr>
              <a:lnSpc>
                <a:spcPct val="60000"/>
              </a:lnSpc>
              <a:spcBef>
                <a:spcPts val="300"/>
              </a:spcBef>
              <a:spcAft>
                <a:spcPts val="0"/>
              </a:spcAft>
              <a:tabLst>
                <a:tab pos="197911" algn="l"/>
                <a:tab pos="2284459" algn="l"/>
              </a:tabLst>
            </a:pPr>
            <a:r>
              <a:rPr lang="en-US" sz="1500" b="1" dirty="0">
                <a:solidFill>
                  <a:srgbClr val="2706A0"/>
                </a:solidFill>
                <a:latin typeface="Palatino Linotype" charset="0"/>
                <a:ea typeface="Palatino Linotype" charset="0"/>
                <a:cs typeface="Palatino Linotype" charset="0"/>
              </a:rPr>
              <a:t>Participants &amp; Data Preparation</a:t>
            </a:r>
          </a:p>
          <a:p>
            <a:endParaRPr lang="en-US" dirty="0"/>
          </a:p>
          <a:p>
            <a:pPr>
              <a:lnSpc>
                <a:spcPct val="60000"/>
              </a:lnSpc>
              <a:spcBef>
                <a:spcPts val="300"/>
              </a:spcBef>
              <a:spcAft>
                <a:spcPts val="0"/>
              </a:spcAft>
              <a:tabLst>
                <a:tab pos="197911" algn="l"/>
                <a:tab pos="2284459" algn="l"/>
              </a:tabLst>
            </a:pPr>
            <a:endParaRPr lang="en-US" sz="1450" b="1" dirty="0">
              <a:solidFill>
                <a:srgbClr val="2706A0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spcAft>
                <a:spcPts val="0"/>
              </a:spcAft>
              <a:buClr>
                <a:srgbClr val="28908D"/>
              </a:buClr>
              <a:buSzPct val="150000"/>
              <a:buFont typeface="Wingdings" charset="2"/>
              <a:buChar char="§"/>
            </a:pP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14675836" y="10059212"/>
            <a:ext cx="6775704" cy="3846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17137" tIns="180948" rIns="217137" bIns="361894"/>
          <a:lstStyle/>
          <a:p>
            <a:pPr marL="113093" indent="-113093">
              <a:spcAft>
                <a:spcPts val="855"/>
              </a:spcAft>
              <a:buClr>
                <a:srgbClr val="27A0A0"/>
              </a:buClr>
              <a:buSzPct val="150000"/>
              <a:tabLst>
                <a:tab pos="251316" algn="l"/>
              </a:tabLst>
            </a:pPr>
            <a:r>
              <a:rPr lang="en-US" sz="2000" b="1" dirty="0">
                <a:solidFill>
                  <a:srgbClr val="2706A0"/>
                </a:solidFill>
                <a:latin typeface="Palatino Linotype"/>
                <a:cs typeface="Palatino Linotype"/>
              </a:rPr>
              <a:t>Discussion</a:t>
            </a:r>
          </a:p>
          <a:p>
            <a:pPr marL="228600" indent="-228600">
              <a:spcAft>
                <a:spcPts val="433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Palatino Linotype"/>
              </a:rPr>
              <a:t>Modeling the VNT using IRT is feasible. The improvement in fit conferred by the 2-PL model was relatively small, suggesting that modeling this test with the simpler 1-PL model may have minimal impact on ability scores for practical purposes. </a:t>
            </a:r>
          </a:p>
          <a:p>
            <a:pPr marL="228600" indent="-228600">
              <a:spcAft>
                <a:spcPts val="433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Palatino Linotype"/>
              </a:rPr>
              <a:t>However, efficiency of future computer-adaptive action tests would likely increase if larger sample sizes could be used to estimate discrimination parameters with greater precision under a 2-PL model. </a:t>
            </a:r>
          </a:p>
          <a:p>
            <a:pPr marL="228600" indent="-228600">
              <a:spcAft>
                <a:spcPts val="433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Palatino Linotype"/>
              </a:rPr>
              <a:t>Regarding the substantive interpretation of the construct underlying VNT performance, verb valence appears relevant to this construct. </a:t>
            </a:r>
          </a:p>
          <a:p>
            <a:pPr marL="228600" indent="-228600">
              <a:spcAft>
                <a:spcPts val="433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Palatino Linotype"/>
              </a:rPr>
              <a:t>Psycholinguistic factors were not significantly correlated with item difficulty. Further analysis is needed to determine why.</a:t>
            </a:r>
          </a:p>
          <a:p>
            <a:pPr marL="228600" indent="-228600">
              <a:spcAft>
                <a:spcPts val="433"/>
              </a:spcAft>
              <a:buClr>
                <a:srgbClr val="27A0A0"/>
              </a:buClr>
              <a:buSzPct val="150000"/>
              <a:buFont typeface="Wingdings" charset="2"/>
              <a:buChar char="§"/>
              <a:tabLst>
                <a:tab pos="251316" algn="l"/>
              </a:tabLst>
            </a:pPr>
            <a:r>
              <a:rPr lang="en-US" sz="1400" dirty="0">
                <a:latin typeface="Palatino Linotype" panose="02040502050505030304" pitchFamily="18" charset="0"/>
                <a:ea typeface="Helvetica" charset="0"/>
                <a:cs typeface="Palatino Linotype"/>
              </a:rPr>
              <a:t>Overall, the results provide a first step towards an explanatory model of action naming, including developing a list of construct-relevant item features that could be used for the development of future test items. </a:t>
            </a:r>
          </a:p>
        </p:txBody>
      </p:sp>
      <p:sp>
        <p:nvSpPr>
          <p:cNvPr id="22" name="Text Box 252"/>
          <p:cNvSpPr txBox="1">
            <a:spLocks noChangeArrowheads="1"/>
          </p:cNvSpPr>
          <p:nvPr/>
        </p:nvSpPr>
        <p:spPr bwMode="auto">
          <a:xfrm>
            <a:off x="14675836" y="15114692"/>
            <a:ext cx="6802530" cy="107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675" tIns="35838" rIns="71675" bIns="35838"/>
          <a:lstStyle/>
          <a:p>
            <a:pPr defTabSz="716490" eaLnBrk="0" hangingPunct="0">
              <a:spcBef>
                <a:spcPts val="0"/>
              </a:spcBef>
              <a:spcAft>
                <a:spcPts val="255"/>
              </a:spcAft>
            </a:pPr>
            <a:r>
              <a:rPr lang="en-US" sz="2000" b="1" dirty="0">
                <a:solidFill>
                  <a:srgbClr val="2706A0"/>
                </a:solidFill>
                <a:latin typeface="Palatino Linotype" panose="02040502050505030304" pitchFamily="18" charset="0"/>
                <a:ea typeface="ＭＳ Ｐゴシック" pitchFamily="34" charset="-128"/>
                <a:cs typeface="Palatino Linotype"/>
              </a:rPr>
              <a:t>Acknowledgements</a:t>
            </a:r>
          </a:p>
          <a:p>
            <a:pPr defTabSz="716490" eaLnBrk="0" hangingPunct="0">
              <a:spcBef>
                <a:spcPts val="0"/>
              </a:spcBef>
              <a:spcAft>
                <a:spcPts val="255"/>
              </a:spcAft>
            </a:pPr>
            <a:r>
              <a:rPr lang="en-US" sz="1400" dirty="0">
                <a:solidFill>
                  <a:srgbClr val="000000"/>
                </a:solidFill>
                <a:latin typeface="Palatino Linotype" panose="02040502050505030304" pitchFamily="18" charset="0"/>
                <a:ea typeface="Palatino" pitchFamily="2" charset="77"/>
                <a:cs typeface="Palatino Linotype"/>
              </a:rPr>
              <a:t>We thank </a:t>
            </a:r>
            <a:r>
              <a:rPr lang="en-US" sz="1400" dirty="0" err="1">
                <a:solidFill>
                  <a:srgbClr val="000000"/>
                </a:solidFill>
                <a:latin typeface="Palatino Linotype" panose="02040502050505030304" pitchFamily="18" charset="0"/>
                <a:ea typeface="Palatino" pitchFamily="2" charset="77"/>
                <a:cs typeface="Palatino Linotype"/>
              </a:rPr>
              <a:t>AphasiaBank</a:t>
            </a:r>
            <a:r>
              <a:rPr lang="en-US" sz="1400" dirty="0">
                <a:solidFill>
                  <a:srgbClr val="000000"/>
                </a:solidFill>
                <a:latin typeface="Palatino Linotype" panose="02040502050505030304" pitchFamily="18" charset="0"/>
                <a:ea typeface="Palatino" pitchFamily="2" charset="77"/>
                <a:cs typeface="Palatino Linotype"/>
              </a:rPr>
              <a:t> and the research assistants at Portland State University.</a:t>
            </a:r>
            <a:r>
              <a:rPr lang="en-US" sz="1400" dirty="0">
                <a:latin typeface="Palatino Linotype" panose="02040502050505030304" pitchFamily="18" charset="0"/>
                <a:ea typeface="Palatino" pitchFamily="2" charset="77"/>
              </a:rPr>
              <a:t> This work was completed with funding by</a:t>
            </a:r>
            <a:r>
              <a:rPr lang="en-US" sz="1400" i="1" dirty="0">
                <a:latin typeface="Palatino Linotype" panose="02040502050505030304" pitchFamily="18" charset="0"/>
                <a:ea typeface="Palatino" pitchFamily="2" charset="77"/>
              </a:rPr>
              <a:t> </a:t>
            </a:r>
            <a:r>
              <a:rPr lang="en-US" sz="1400" dirty="0">
                <a:latin typeface="Palatino Linotype" panose="02040502050505030304" pitchFamily="18" charset="0"/>
                <a:ea typeface="Palatino" pitchFamily="2" charset="77"/>
              </a:rPr>
              <a:t>NIDCD</a:t>
            </a:r>
            <a:r>
              <a:rPr lang="en-US" sz="1400" i="1" dirty="0">
                <a:latin typeface="Palatino Linotype" panose="02040502050505030304" pitchFamily="18" charset="0"/>
                <a:ea typeface="Palatino" pitchFamily="2" charset="77"/>
              </a:rPr>
              <a:t> </a:t>
            </a:r>
            <a:r>
              <a:rPr lang="en-US" sz="1400" dirty="0">
                <a:latin typeface="Palatino Linotype" panose="02040502050505030304" pitchFamily="18" charset="0"/>
                <a:ea typeface="Palatino" pitchFamily="2" charset="77"/>
              </a:rPr>
              <a:t>under award number 1R01DC018813.</a:t>
            </a:r>
            <a:endParaRPr lang="en-US" sz="1400" dirty="0">
              <a:solidFill>
                <a:srgbClr val="000000"/>
              </a:solidFill>
              <a:latin typeface="Palatino Linotype" panose="02040502050505030304" pitchFamily="18" charset="0"/>
              <a:ea typeface="Palatino" pitchFamily="2" charset="77"/>
              <a:cs typeface="Palatino Linotype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1945601" y="7351751"/>
            <a:ext cx="4820603" cy="1341391"/>
          </a:xfrm>
          <a:prstGeom prst="rect">
            <a:avLst/>
          </a:prstGeom>
        </p:spPr>
        <p:txBody>
          <a:bodyPr wrap="square" lIns="48259" tIns="24129" rIns="48259" bIns="24129">
            <a:spAutoFit/>
          </a:bodyPr>
          <a:lstStyle/>
          <a:p>
            <a:pPr marL="423715" lvl="2" indent="-238340">
              <a:buClr>
                <a:srgbClr val="27A0A0"/>
              </a:buClr>
              <a:buSzPct val="100000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 marL="423715" lvl="2" indent="-238340">
              <a:buClr>
                <a:srgbClr val="27A0A0"/>
              </a:buClr>
              <a:buSzPct val="100000"/>
              <a:buFont typeface="+mj-lt"/>
              <a:buAutoNum type="arabicPeriod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 marL="423715" lvl="2" indent="-238340">
              <a:buClr>
                <a:srgbClr val="27A0A0"/>
              </a:buClr>
              <a:buSzPct val="100000"/>
              <a:buFont typeface="+mj-lt"/>
              <a:buAutoNum type="arabicPeriod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 marL="423715" lvl="2" indent="-238340">
              <a:buClr>
                <a:srgbClr val="27A0A0"/>
              </a:buClr>
              <a:buSzPct val="100000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 marL="423715" lvl="2" indent="-238340">
              <a:buClr>
                <a:srgbClr val="27A0A0"/>
              </a:buClr>
              <a:buSzPct val="100000"/>
              <a:buFont typeface="+mj-lt"/>
              <a:buAutoNum type="arabicPeriod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  <a:p>
            <a:pPr marL="423715" lvl="2" indent="-238340">
              <a:buClr>
                <a:srgbClr val="27A0A0"/>
              </a:buClr>
              <a:buSzPct val="100000"/>
              <a:tabLst>
                <a:tab pos="197911" algn="l"/>
                <a:tab pos="2284459" algn="l"/>
              </a:tabLst>
            </a:pPr>
            <a:endParaRPr lang="en-US" sz="1400" dirty="0">
              <a:latin typeface="Palatino Linotype"/>
              <a:cs typeface="Palatino Linotype"/>
            </a:endParaRPr>
          </a:p>
        </p:txBody>
      </p:sp>
      <p:pic>
        <p:nvPicPr>
          <p:cNvPr id="3" name="Picture 2" descr="psulogo_horiz_spot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40" y="501809"/>
            <a:ext cx="4341158" cy="790531"/>
          </a:xfrm>
          <a:prstGeom prst="rect">
            <a:avLst/>
          </a:prstGeom>
        </p:spPr>
      </p:pic>
      <p:sp>
        <p:nvSpPr>
          <p:cNvPr id="28" name="Text Box 252"/>
          <p:cNvSpPr txBox="1">
            <a:spLocks noChangeArrowheads="1"/>
          </p:cNvSpPr>
          <p:nvPr/>
        </p:nvSpPr>
        <p:spPr bwMode="auto">
          <a:xfrm>
            <a:off x="14675836" y="14183314"/>
            <a:ext cx="6799607" cy="6992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675" tIns="35838" rIns="71675" bIns="35838"/>
          <a:lstStyle/>
          <a:p>
            <a:pPr defTabSz="716490" eaLnBrk="0" hangingPunct="0">
              <a:spcBef>
                <a:spcPts val="0"/>
              </a:spcBef>
              <a:spcAft>
                <a:spcPts val="255"/>
              </a:spcAft>
            </a:pPr>
            <a:r>
              <a:rPr lang="en-US" sz="2000" b="1" dirty="0">
                <a:solidFill>
                  <a:srgbClr val="2706A0"/>
                </a:solidFill>
                <a:latin typeface="Palatino Linotype"/>
                <a:ea typeface="ＭＳ Ｐゴシック" pitchFamily="34" charset="-128"/>
                <a:cs typeface="Palatino Linotype"/>
              </a:rPr>
              <a:t>Contact Information</a:t>
            </a:r>
          </a:p>
          <a:p>
            <a:r>
              <a:rPr lang="en-US" sz="1400" dirty="0">
                <a:latin typeface="Palatino Linotype"/>
                <a:cs typeface="Palatino Linotype"/>
              </a:rPr>
              <a:t>Gerasimos Fergadiotis (gf3@pdx.edu) &amp; William Hula (</a:t>
            </a:r>
            <a:r>
              <a:rPr lang="en-US" sz="1400" dirty="0" err="1">
                <a:latin typeface="Palatino Linotype"/>
                <a:cs typeface="Palatino Linotype"/>
              </a:rPr>
              <a:t>William.Hula@va.gov</a:t>
            </a:r>
            <a:r>
              <a:rPr lang="en-US" sz="1400" dirty="0">
                <a:latin typeface="Palatino Linotype"/>
                <a:cs typeface="Palatino Linotype"/>
              </a:rPr>
              <a:t>)</a:t>
            </a:r>
          </a:p>
        </p:txBody>
      </p:sp>
      <p:pic>
        <p:nvPicPr>
          <p:cNvPr id="19" name="Picture 18" descr="VAPHS2014_logo LARG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858" y="301318"/>
            <a:ext cx="3955502" cy="1215151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EF89A42-4361-679B-78DF-A9ED68796E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79172"/>
              </p:ext>
            </p:extLst>
          </p:nvPr>
        </p:nvGraphicFramePr>
        <p:xfrm>
          <a:off x="4536571" y="10805681"/>
          <a:ext cx="2438557" cy="50355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18883">
                  <a:extLst>
                    <a:ext uri="{9D8B030D-6E8A-4147-A177-3AD203B41FA5}">
                      <a16:colId xmlns:a16="http://schemas.microsoft.com/office/drawing/2014/main" val="785648417"/>
                    </a:ext>
                  </a:extLst>
                </a:gridCol>
                <a:gridCol w="1119674">
                  <a:extLst>
                    <a:ext uri="{9D8B030D-6E8A-4147-A177-3AD203B41FA5}">
                      <a16:colId xmlns:a16="http://schemas.microsoft.com/office/drawing/2014/main" val="1899551464"/>
                    </a:ext>
                  </a:extLst>
                </a:gridCol>
              </a:tblGrid>
              <a:tr h="228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Characteristic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Value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065875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Ethnicity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0287845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African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4492731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Asian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1992513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White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85%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7948450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Education (years)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1910164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 (SD)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14.97 (2.37)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0256951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Min – Max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11 – 20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5675810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Missing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534989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Age (years)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9480517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 (SD)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61.52 (10.96)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6555020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Min – Max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39 – 85.7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5489087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Missing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7488047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Years post onset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4905303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 (SD)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5.44 (4.78)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2883878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Min – Max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0.25 – 25.75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697598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WAB-R AQ</a:t>
                      </a:r>
                      <a:r>
                        <a:rPr lang="en-US" sz="1100" b="0" baseline="3000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8966440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 (SD)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70.02 (17.08)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5113657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Min - Max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20.5 – 97.9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3634970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Verb Naming Test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4028101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 (SD)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14.44 (6.48)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1446659"/>
                  </a:ext>
                </a:extLst>
              </a:tr>
              <a:tr h="204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   Min – Max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0 – 22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27560"/>
                  </a:ext>
                </a:extLst>
              </a:tr>
              <a:tr h="41240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baseline="3000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a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Western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 Aphasia Battery - Revised Aphasia Quotient</a:t>
                      </a:r>
                      <a:r>
                        <a:rPr lang="en-US" sz="1100" b="0" baseline="3000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[27]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9007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E48891-18AA-52E3-0AC5-224B92065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24393"/>
              </p:ext>
            </p:extLst>
          </p:nvPr>
        </p:nvGraphicFramePr>
        <p:xfrm>
          <a:off x="7880633" y="8952988"/>
          <a:ext cx="6179011" cy="1883827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896213">
                  <a:extLst>
                    <a:ext uri="{9D8B030D-6E8A-4147-A177-3AD203B41FA5}">
                      <a16:colId xmlns:a16="http://schemas.microsoft.com/office/drawing/2014/main" val="4286070726"/>
                    </a:ext>
                  </a:extLst>
                </a:gridCol>
                <a:gridCol w="672160">
                  <a:extLst>
                    <a:ext uri="{9D8B030D-6E8A-4147-A177-3AD203B41FA5}">
                      <a16:colId xmlns:a16="http://schemas.microsoft.com/office/drawing/2014/main" val="2299934022"/>
                    </a:ext>
                  </a:extLst>
                </a:gridCol>
                <a:gridCol w="470512">
                  <a:extLst>
                    <a:ext uri="{9D8B030D-6E8A-4147-A177-3AD203B41FA5}">
                      <a16:colId xmlns:a16="http://schemas.microsoft.com/office/drawing/2014/main" val="1303024155"/>
                    </a:ext>
                  </a:extLst>
                </a:gridCol>
                <a:gridCol w="510841">
                  <a:extLst>
                    <a:ext uri="{9D8B030D-6E8A-4147-A177-3AD203B41FA5}">
                      <a16:colId xmlns:a16="http://schemas.microsoft.com/office/drawing/2014/main" val="138701188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7029861"/>
                    </a:ext>
                  </a:extLst>
                </a:gridCol>
                <a:gridCol w="527115">
                  <a:extLst>
                    <a:ext uri="{9D8B030D-6E8A-4147-A177-3AD203B41FA5}">
                      <a16:colId xmlns:a16="http://schemas.microsoft.com/office/drawing/2014/main" val="3175514452"/>
                    </a:ext>
                  </a:extLst>
                </a:gridCol>
                <a:gridCol w="899482">
                  <a:extLst>
                    <a:ext uri="{9D8B030D-6E8A-4147-A177-3AD203B41FA5}">
                      <a16:colId xmlns:a16="http://schemas.microsoft.com/office/drawing/2014/main" val="3192245686"/>
                    </a:ext>
                  </a:extLst>
                </a:gridCol>
                <a:gridCol w="549609">
                  <a:extLst>
                    <a:ext uri="{9D8B030D-6E8A-4147-A177-3AD203B41FA5}">
                      <a16:colId xmlns:a16="http://schemas.microsoft.com/office/drawing/2014/main" val="3058934909"/>
                    </a:ext>
                  </a:extLst>
                </a:gridCol>
                <a:gridCol w="557939">
                  <a:extLst>
                    <a:ext uri="{9D8B030D-6E8A-4147-A177-3AD203B41FA5}">
                      <a16:colId xmlns:a16="http://schemas.microsoft.com/office/drawing/2014/main" val="2001193351"/>
                    </a:ext>
                  </a:extLst>
                </a:gridCol>
                <a:gridCol w="503695">
                  <a:extLst>
                    <a:ext uri="{9D8B030D-6E8A-4147-A177-3AD203B41FA5}">
                      <a16:colId xmlns:a16="http://schemas.microsoft.com/office/drawing/2014/main" val="2177339405"/>
                    </a:ext>
                  </a:extLst>
                </a:gridCol>
                <a:gridCol w="428885">
                  <a:extLst>
                    <a:ext uri="{9D8B030D-6E8A-4147-A177-3AD203B41FA5}">
                      <a16:colId xmlns:a16="http://schemas.microsoft.com/office/drawing/2014/main" val="1206471695"/>
                    </a:ext>
                  </a:extLst>
                </a:gridCol>
              </a:tblGrid>
              <a:tr h="196351">
                <a:tc gridSpan="1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Global Fit Indices for 1-PL and 2-PL Models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83349"/>
                  </a:ext>
                </a:extLst>
              </a:tr>
              <a:tr h="196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Model Fit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dirty="0">
                          <a:effectLst/>
                        </a:rPr>
                        <a:t>Difference Testing</a:t>
                      </a:r>
                      <a:endParaRPr lang="en-US" dirty="0"/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1395"/>
                  </a:ext>
                </a:extLst>
              </a:tr>
              <a:tr h="353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χ</a:t>
                      </a:r>
                      <a:r>
                        <a:rPr lang="en-US" sz="1200" i="1" baseline="30000" dirty="0">
                          <a:effectLst/>
                        </a:rPr>
                        <a:t>2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df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p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CFI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RMSEA </a:t>
                      </a:r>
                      <a:r>
                        <a:rPr lang="en-US" sz="1200" dirty="0">
                          <a:effectLst/>
                        </a:rPr>
                        <a:t>(90% CI)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i="1" dirty="0">
                          <a:effectLst/>
                        </a:rPr>
                        <a:t>Δ</a:t>
                      </a:r>
                      <a:r>
                        <a:rPr lang="en-US" sz="1200" i="1" dirty="0">
                          <a:effectLst/>
                        </a:rPr>
                        <a:t>χ</a:t>
                      </a:r>
                      <a:r>
                        <a:rPr lang="en-US" sz="1200" i="1" baseline="30000" dirty="0">
                          <a:effectLst/>
                        </a:rPr>
                        <a:t>2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df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p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88352205"/>
                  </a:ext>
                </a:extLst>
              </a:tr>
              <a:tr h="196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1PL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254.15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.03 (.001, .05)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5952277"/>
                  </a:ext>
                </a:extLst>
              </a:tr>
              <a:tr h="196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2PL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215.29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.01 (.001, .05)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92297637"/>
                  </a:ext>
                </a:extLst>
              </a:tr>
              <a:tr h="196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1PL vs. 2PL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30.75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936548"/>
                  </a:ext>
                </a:extLst>
              </a:tr>
              <a:tr h="196351">
                <a:tc gridSpan="11">
                  <a:txBody>
                    <a:bodyPr/>
                    <a:lstStyle/>
                    <a:p>
                      <a:pPr marL="0" marR="0" lvl="0" indent="0" algn="l" defTabSz="1809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</a:rPr>
                        <a:t>Note.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</a:rPr>
                        <a:t>CFI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</a:rPr>
                        <a:t>: Comparative Fit Index;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</a:rPr>
                        <a:t>RMSEA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</a:rPr>
                        <a:t>: Root mean square error of approximation. Good fit is indicated by a non-significant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</a:rPr>
                        <a:t>χ</a:t>
                      </a:r>
                      <a:r>
                        <a:rPr lang="en-US" sz="1200" i="1" kern="1200" baseline="30000" dirty="0">
                          <a:solidFill>
                            <a:schemeClr val="dk1"/>
                          </a:solidFill>
                          <a:effectLst/>
                        </a:rPr>
                        <a:t>2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</a:rPr>
                        <a:t>; a comparative fit index higher than .95; and a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</a:rPr>
                        <a:t>RMSEA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</a:rPr>
                        <a:t>value below .08 with the upper bound of the 95% confidence interval below .10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[22], [25], [26]</a:t>
                      </a:r>
                      <a:r>
                        <a:rPr lang="en-US" sz="1200" dirty="0">
                          <a:latin typeface="Palatino Linotype" panose="02040502050505030304" pitchFamily="18" charset="0"/>
                        </a:rPr>
                        <a:t> .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  </a:t>
                      </a:r>
                      <a:endParaRPr lang="en-US" sz="1200" kern="1200" baseline="30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15684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5D8BE29-BE90-0A60-F3F4-1FD7C445A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33551"/>
              </p:ext>
            </p:extLst>
          </p:nvPr>
        </p:nvGraphicFramePr>
        <p:xfrm>
          <a:off x="8390276" y="11419721"/>
          <a:ext cx="5159724" cy="460629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75906">
                  <a:extLst>
                    <a:ext uri="{9D8B030D-6E8A-4147-A177-3AD203B41FA5}">
                      <a16:colId xmlns:a16="http://schemas.microsoft.com/office/drawing/2014/main" val="1325972278"/>
                    </a:ext>
                  </a:extLst>
                </a:gridCol>
                <a:gridCol w="379581">
                  <a:extLst>
                    <a:ext uri="{9D8B030D-6E8A-4147-A177-3AD203B41FA5}">
                      <a16:colId xmlns:a16="http://schemas.microsoft.com/office/drawing/2014/main" val="679419039"/>
                    </a:ext>
                  </a:extLst>
                </a:gridCol>
                <a:gridCol w="541914">
                  <a:extLst>
                    <a:ext uri="{9D8B030D-6E8A-4147-A177-3AD203B41FA5}">
                      <a16:colId xmlns:a16="http://schemas.microsoft.com/office/drawing/2014/main" val="3840809991"/>
                    </a:ext>
                  </a:extLst>
                </a:gridCol>
                <a:gridCol w="196211">
                  <a:extLst>
                    <a:ext uri="{9D8B030D-6E8A-4147-A177-3AD203B41FA5}">
                      <a16:colId xmlns:a16="http://schemas.microsoft.com/office/drawing/2014/main" val="1407213804"/>
                    </a:ext>
                  </a:extLst>
                </a:gridCol>
                <a:gridCol w="513883">
                  <a:extLst>
                    <a:ext uri="{9D8B030D-6E8A-4147-A177-3AD203B41FA5}">
                      <a16:colId xmlns:a16="http://schemas.microsoft.com/office/drawing/2014/main" val="2993889705"/>
                    </a:ext>
                  </a:extLst>
                </a:gridCol>
                <a:gridCol w="579288">
                  <a:extLst>
                    <a:ext uri="{9D8B030D-6E8A-4147-A177-3AD203B41FA5}">
                      <a16:colId xmlns:a16="http://schemas.microsoft.com/office/drawing/2014/main" val="4214096069"/>
                    </a:ext>
                  </a:extLst>
                </a:gridCol>
                <a:gridCol w="286614">
                  <a:extLst>
                    <a:ext uri="{9D8B030D-6E8A-4147-A177-3AD203B41FA5}">
                      <a16:colId xmlns:a16="http://schemas.microsoft.com/office/drawing/2014/main" val="949271823"/>
                    </a:ext>
                  </a:extLst>
                </a:gridCol>
                <a:gridCol w="424430">
                  <a:extLst>
                    <a:ext uri="{9D8B030D-6E8A-4147-A177-3AD203B41FA5}">
                      <a16:colId xmlns:a16="http://schemas.microsoft.com/office/drawing/2014/main" val="4039933872"/>
                    </a:ext>
                  </a:extLst>
                </a:gridCol>
                <a:gridCol w="398962">
                  <a:extLst>
                    <a:ext uri="{9D8B030D-6E8A-4147-A177-3AD203B41FA5}">
                      <a16:colId xmlns:a16="http://schemas.microsoft.com/office/drawing/2014/main" val="795762766"/>
                    </a:ext>
                  </a:extLst>
                </a:gridCol>
                <a:gridCol w="203727">
                  <a:extLst>
                    <a:ext uri="{9D8B030D-6E8A-4147-A177-3AD203B41FA5}">
                      <a16:colId xmlns:a16="http://schemas.microsoft.com/office/drawing/2014/main" val="3813975098"/>
                    </a:ext>
                  </a:extLst>
                </a:gridCol>
                <a:gridCol w="432917">
                  <a:extLst>
                    <a:ext uri="{9D8B030D-6E8A-4147-A177-3AD203B41FA5}">
                      <a16:colId xmlns:a16="http://schemas.microsoft.com/office/drawing/2014/main" val="3582218002"/>
                    </a:ext>
                  </a:extLst>
                </a:gridCol>
                <a:gridCol w="526291">
                  <a:extLst>
                    <a:ext uri="{9D8B030D-6E8A-4147-A177-3AD203B41FA5}">
                      <a16:colId xmlns:a16="http://schemas.microsoft.com/office/drawing/2014/main" val="3374981834"/>
                    </a:ext>
                  </a:extLst>
                </a:gridCol>
              </a:tblGrid>
              <a:tr h="165100">
                <a:tc gridSpan="12"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Model Parameters for 1-PL and 2-PL Models &amp; Item Fit Indices Based on the 1PL Model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747132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Item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Difficulty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Discrimination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Item Fit Statistics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859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1PL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2PL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1PL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2PL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</a:t>
                      </a:r>
                      <a:r>
                        <a:rPr lang="el-GR" sz="11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1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i="1" u="none" strike="noStrike" dirty="0">
                          <a:effectLst/>
                        </a:rPr>
                        <a:t>p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M.I.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E.P.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05918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-0.26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6045522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Bark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-0.71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043227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90912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Send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45512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Drive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570541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Wash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8826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Read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7209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Laugh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-1.09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-1.21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7658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Watch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59691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Give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0.71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1.13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0.47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30.78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13.30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0.46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044858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Swim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-1.23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-1.31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902439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Stir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88724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Pinch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711552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Crawl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8694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Deliver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05689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Pour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892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Howl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88854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Throw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949297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Bite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385505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Shove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528952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Tickle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0.78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65295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Shave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0.90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519735"/>
                  </a:ext>
                </a:extLst>
              </a:tr>
              <a:tr h="165100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 dirty="0">
                          <a:effectLst/>
                        </a:rPr>
                        <a:t>Note</a:t>
                      </a:r>
                      <a:r>
                        <a:rPr lang="en-US" sz="1100" u="none" strike="noStrike" dirty="0">
                          <a:effectLst/>
                        </a:rPr>
                        <a:t>. M.I. = Modification Index; E.P. = Expected Parameter.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 dirty="0">
                          <a:effectLst/>
                        </a:rPr>
                        <a:t>Note</a:t>
                      </a:r>
                      <a:r>
                        <a:rPr lang="en-US" sz="1100" u="none" strike="noStrike" dirty="0">
                          <a:effectLst/>
                        </a:rPr>
                        <a:t>. M.I. = Modification Index; </a:t>
                      </a:r>
                      <a:endParaRPr lang="el-GR" sz="11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E.P. = Expected Parameter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501646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5014C685-0EF6-5591-2357-B653F43EFA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54835" y="4264042"/>
            <a:ext cx="3764003" cy="2364566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753C273-659F-8379-71E6-A255992F6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97091"/>
              </p:ext>
            </p:extLst>
          </p:nvPr>
        </p:nvGraphicFramePr>
        <p:xfrm>
          <a:off x="15195414" y="8457439"/>
          <a:ext cx="5608204" cy="12192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2091195">
                  <a:extLst>
                    <a:ext uri="{9D8B030D-6E8A-4147-A177-3AD203B41FA5}">
                      <a16:colId xmlns:a16="http://schemas.microsoft.com/office/drawing/2014/main" val="1306591884"/>
                    </a:ext>
                  </a:extLst>
                </a:gridCol>
                <a:gridCol w="2621387">
                  <a:extLst>
                    <a:ext uri="{9D8B030D-6E8A-4147-A177-3AD203B41FA5}">
                      <a16:colId xmlns:a16="http://schemas.microsoft.com/office/drawing/2014/main" val="4156211093"/>
                    </a:ext>
                  </a:extLst>
                </a:gridCol>
                <a:gridCol w="895622">
                  <a:extLst>
                    <a:ext uri="{9D8B030D-6E8A-4147-A177-3AD203B41FA5}">
                      <a16:colId xmlns:a16="http://schemas.microsoft.com/office/drawing/2014/main" val="1141038268"/>
                    </a:ext>
                  </a:extLst>
                </a:gridCol>
              </a:tblGrid>
              <a:tr h="2032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Pairwise Mean Item Difficulty Comparisons as a Function of Verb-Argument Structure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3262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Comparison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 Difference (</a:t>
                      </a:r>
                      <a:r>
                        <a:rPr lang="en-US" sz="1200" i="1" dirty="0">
                          <a:effectLst/>
                        </a:rPr>
                        <a:t>SE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p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522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vs 2 Arguments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-0.37 (0.29)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0.667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20938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vs 3 Arguments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-0.82 (0.27)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0184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vs 3 Arguments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-1.19 (0.32)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047135"/>
                  </a:ext>
                </a:extLst>
              </a:tr>
              <a:tr h="2032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Note</a:t>
                      </a:r>
                      <a:r>
                        <a:rPr lang="en-US" sz="1200" i="0" dirty="0">
                          <a:effectLst/>
                        </a:rPr>
                        <a:t>.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i="1" dirty="0">
                          <a:effectLst/>
                        </a:rPr>
                        <a:t>p</a:t>
                      </a:r>
                      <a:r>
                        <a:rPr lang="en-US" sz="1200" dirty="0">
                          <a:effectLst/>
                        </a:rPr>
                        <a:t> values have been adjusted using the Bonferroni procedure.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09535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1A5A003-D447-E405-B83A-7D5884CB39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071" t="10575" r="29653" b="19076"/>
          <a:stretch/>
        </p:blipFill>
        <p:spPr>
          <a:xfrm>
            <a:off x="862793" y="10767172"/>
            <a:ext cx="2829233" cy="522709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39138</TotalTime>
  <Words>1448</Words>
  <Application>Microsoft Macintosh PowerPoint</Application>
  <PresentationFormat>Custom</PresentationFormat>
  <Paragraphs>375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Helvetica</vt:lpstr>
      <vt:lpstr>Palatino Linotype</vt:lpstr>
      <vt:lpstr>Times New Roman</vt:lpstr>
      <vt:lpstr>Wingdings</vt:lpstr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Microsoft Office User</cp:lastModifiedBy>
  <cp:revision>1228</cp:revision>
  <cp:lastPrinted>2022-05-13T19:43:07Z</cp:lastPrinted>
  <dcterms:created xsi:type="dcterms:W3CDTF">2013-05-06T23:13:25Z</dcterms:created>
  <dcterms:modified xsi:type="dcterms:W3CDTF">2022-05-14T01:53:57Z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